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04" r:id="rId2"/>
    <p:sldId id="256" r:id="rId3"/>
    <p:sldId id="296" r:id="rId4"/>
    <p:sldId id="258" r:id="rId5"/>
    <p:sldId id="273" r:id="rId6"/>
    <p:sldId id="303" r:id="rId7"/>
    <p:sldId id="297" r:id="rId8"/>
    <p:sldId id="302" r:id="rId9"/>
    <p:sldId id="299" r:id="rId10"/>
    <p:sldId id="301" r:id="rId11"/>
    <p:sldId id="291" r:id="rId12"/>
    <p:sldId id="292" r:id="rId13"/>
    <p:sldId id="281" r:id="rId14"/>
    <p:sldId id="282" r:id="rId15"/>
    <p:sldId id="283" r:id="rId16"/>
    <p:sldId id="284" r:id="rId17"/>
    <p:sldId id="285" r:id="rId18"/>
    <p:sldId id="294" r:id="rId19"/>
    <p:sldId id="295" r:id="rId20"/>
    <p:sldId id="286" r:id="rId21"/>
    <p:sldId id="287" r:id="rId22"/>
    <p:sldId id="288" r:id="rId23"/>
    <p:sldId id="289" r:id="rId24"/>
    <p:sldId id="290" r:id="rId25"/>
    <p:sldId id="266" r:id="rId26"/>
    <p:sldId id="261" r:id="rId27"/>
    <p:sldId id="263" r:id="rId28"/>
    <p:sldId id="262" r:id="rId29"/>
    <p:sldId id="277" r:id="rId30"/>
    <p:sldId id="265" r:id="rId31"/>
  </p:sldIdLst>
  <p:sldSz cx="9144000" cy="6858000" type="screen4x3"/>
  <p:notesSz cx="6972300" cy="1011078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6">
          <p15:clr>
            <a:srgbClr val="A4A3A4"/>
          </p15:clr>
        </p15:guide>
        <p15:guide id="2" pos="324">
          <p15:clr>
            <a:srgbClr val="A4A3A4"/>
          </p15:clr>
        </p15:guide>
        <p15:guide id="3" pos="48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 snapToGrid="0" snapToObjects="1" showGuides="1">
      <p:cViewPr varScale="1">
        <p:scale>
          <a:sx n="89" d="100"/>
          <a:sy n="89" d="100"/>
        </p:scale>
        <p:origin x="870" y="78"/>
      </p:cViewPr>
      <p:guideLst>
        <p:guide orient="horz" pos="366"/>
        <p:guide pos="324"/>
        <p:guide pos="48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7" d="100"/>
          <a:sy n="77" d="100"/>
        </p:scale>
        <p:origin x="-3216" y="-90"/>
      </p:cViewPr>
      <p:guideLst>
        <p:guide orient="horz" pos="3184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593CED4B-998B-2CDF-D145-DC16AB9F8F8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l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B4CB7ACD-1013-C0B2-90B5-D0260464827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1293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C188C4DC-89E9-69F6-27CC-2B71BE910B5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855200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l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9A7109A7-3F6D-1B95-E117-7DAC90EF9ED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713538" y="9855200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/>
            </a:lvl1pPr>
          </a:lstStyle>
          <a:p>
            <a:fld id="{37B48344-7263-4ECE-8778-C4BBC906AC8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92183D67-CB7B-727C-F0E5-8EB1A924DB6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 noProof="1"/>
            </a:lvl1pPr>
          </a:lstStyle>
          <a:p>
            <a:endParaRPr lang="en-GB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857552AE-003C-30CB-05F6-51355113F74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r>
              <a:rPr lang="en-US" altLang="en-US"/>
              <a:t>Slide </a:t>
            </a:r>
            <a:fld id="{0A011EF1-EB54-4697-BD31-600B546B123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26BC654-E65F-F9FE-69B3-C7D5D9DF7BB5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0" y="1181100"/>
            <a:ext cx="6959600" cy="5219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405039DA-C6EA-C8B4-FDE0-BDA067C435C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8088313"/>
            <a:ext cx="5111750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DC86DC06-6D36-FF48-14CC-4B87CA3697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/>
            </a:lvl1pPr>
          </a:lstStyle>
          <a:p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D4750022-8C93-C538-7455-046BB026EF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2EBEBC53-FD13-4B7D-B685-FAB5C7A425E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3048D1CA-A1FB-04DD-5788-59BDD8FCBAE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C817B5EC-5ECE-466E-ABA6-58EFB2C4806B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E11A8DB-2CBA-C11C-3E91-8AA74A5FFD6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6FD014-A2F0-402B-B26A-7B999279BF3A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81602" name="Rectangle 2">
            <a:extLst>
              <a:ext uri="{FF2B5EF4-FFF2-40B4-BE49-F238E27FC236}">
                <a16:creationId xmlns:a16="http://schemas.microsoft.com/office/drawing/2014/main" id="{14CA5EF2-96BD-1D0B-3791-20732DCC2E1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033463" y="1012825"/>
            <a:ext cx="4910137" cy="3683000"/>
          </a:xfrm>
          <a:ln/>
        </p:spPr>
      </p:sp>
      <p:sp>
        <p:nvSpPr>
          <p:cNvPr id="281603" name="Rectangle 3">
            <a:extLst>
              <a:ext uri="{FF2B5EF4-FFF2-40B4-BE49-F238E27FC236}">
                <a16:creationId xmlns:a16="http://schemas.microsoft.com/office/drawing/2014/main" id="{9D5F8EFA-F00F-D44E-6E11-D43934DBAF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AC16CE7E-E505-6CDB-5566-190002EBCD5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FC6D1CE2-D2E7-4936-B571-6906230FB66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E75D82E-6E9A-1EAD-5181-3DE6153C5A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18D122-8D77-4167-81C3-AE31523F8E23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74434" name="Rectangle 2">
            <a:extLst>
              <a:ext uri="{FF2B5EF4-FFF2-40B4-BE49-F238E27FC236}">
                <a16:creationId xmlns:a16="http://schemas.microsoft.com/office/drawing/2014/main" id="{95D915F8-C2AC-B82A-998E-2DA9698EC58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>
            <a:extLst>
              <a:ext uri="{FF2B5EF4-FFF2-40B4-BE49-F238E27FC236}">
                <a16:creationId xmlns:a16="http://schemas.microsoft.com/office/drawing/2014/main" id="{AA674734-966B-7984-42E1-96A4E4DD13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DDE33759-486D-D36D-4D6A-EBE85B03FFF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14E774EA-E63B-42E0-9618-8C1119277907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23B4D7E-C29F-0998-E0EA-099B7BEC08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6F1C37-D188-49C7-A2A6-9B0678795136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48834" name="Rectangle 2050">
            <a:extLst>
              <a:ext uri="{FF2B5EF4-FFF2-40B4-BE49-F238E27FC236}">
                <a16:creationId xmlns:a16="http://schemas.microsoft.com/office/drawing/2014/main" id="{812EA541-FD2A-12E3-6C81-42F555173F1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248835" name="Rectangle 2051">
            <a:extLst>
              <a:ext uri="{FF2B5EF4-FFF2-40B4-BE49-F238E27FC236}">
                <a16:creationId xmlns:a16="http://schemas.microsoft.com/office/drawing/2014/main" id="{6121E0F4-6A17-D03E-0C4D-43C14B69A2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AF7F586D-0957-4630-7E3A-111D8B99961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914CE925-4008-4ED3-936A-FEB301148F7A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DDFEE47-C49D-CA41-AB34-05063C352A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933F63-2C0E-42BF-BC70-79F4BFAF195D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50882" name="Rectangle 2">
            <a:extLst>
              <a:ext uri="{FF2B5EF4-FFF2-40B4-BE49-F238E27FC236}">
                <a16:creationId xmlns:a16="http://schemas.microsoft.com/office/drawing/2014/main" id="{B95F76DD-1D93-B997-4B3D-B9E495F205E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>
            <a:extLst>
              <a:ext uri="{FF2B5EF4-FFF2-40B4-BE49-F238E27FC236}">
                <a16:creationId xmlns:a16="http://schemas.microsoft.com/office/drawing/2014/main" id="{7F26911A-CD04-0EB3-24D6-C0B64905A2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9259FE70-4AE5-360D-50B1-92010E871A1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CF2FC3F8-2FDB-4B68-B985-1266F931ADD1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86F68F5-C3A0-115E-90B4-A3E8B9658D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B2357F-352F-47F5-822A-929D5A101C05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27330" name="Rectangle 2">
            <a:extLst>
              <a:ext uri="{FF2B5EF4-FFF2-40B4-BE49-F238E27FC236}">
                <a16:creationId xmlns:a16="http://schemas.microsoft.com/office/drawing/2014/main" id="{42CB1DC4-06A6-2E12-BF07-A0512FEFD28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>
            <a:extLst>
              <a:ext uri="{FF2B5EF4-FFF2-40B4-BE49-F238E27FC236}">
                <a16:creationId xmlns:a16="http://schemas.microsoft.com/office/drawing/2014/main" id="{2B123D59-323C-405A-E7E4-A0756F49FF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24890A03-500E-F5E9-8772-95142541413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CC9075B8-814D-4BA8-B161-C751DCF1D2A7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56FAD9E-D81D-491D-7380-AC73C604C4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0D214B-0E09-459A-9287-A61A7BF37E46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229378" name="Rectangle 1026">
            <a:extLst>
              <a:ext uri="{FF2B5EF4-FFF2-40B4-BE49-F238E27FC236}">
                <a16:creationId xmlns:a16="http://schemas.microsoft.com/office/drawing/2014/main" id="{AAA2920B-D854-FD66-ACD4-96949696703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229379" name="Rectangle 1027">
            <a:extLst>
              <a:ext uri="{FF2B5EF4-FFF2-40B4-BE49-F238E27FC236}">
                <a16:creationId xmlns:a16="http://schemas.microsoft.com/office/drawing/2014/main" id="{90DF849F-ABC8-E762-2641-54BE298072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215B1EB-613B-A260-70E7-E88B7A80CDF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6D5ED41F-BB5E-42D3-A822-2E0ED191217B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7420889-E79E-5B9D-9183-8BF44C0DCA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76D918-0B13-4691-AD85-699D37FD5AED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5845591A-CBF6-34B5-352E-5DD97523A21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05713C06-0B2E-98E1-BF28-0824A526A9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3587E44-EDA8-E37F-85A8-7B4D5255EF8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E87322E3-E9D5-4E2F-8165-61F251085BEA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D9ED121-0F55-A358-4930-7EA9B2C726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45E693-ABF7-4506-9AF3-4FA9D5F946DC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33474" name="Rectangle 2">
            <a:extLst>
              <a:ext uri="{FF2B5EF4-FFF2-40B4-BE49-F238E27FC236}">
                <a16:creationId xmlns:a16="http://schemas.microsoft.com/office/drawing/2014/main" id="{F4A0454B-504F-80F7-1C1B-3074CC16AAA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>
            <a:extLst>
              <a:ext uri="{FF2B5EF4-FFF2-40B4-BE49-F238E27FC236}">
                <a16:creationId xmlns:a16="http://schemas.microsoft.com/office/drawing/2014/main" id="{6B3343AB-FB33-5085-CA86-4CF89E8B56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D1E533AF-502C-93E3-86A9-0A7C0DA4D45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80F09689-981B-4E25-B4E4-D58367A34CAB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3CB412F-FB5D-7612-AA94-B6AFE5BEFE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35BA9-11BF-4F4B-AEB8-B25291A5935E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67FF17C1-AEF3-3652-B205-86A0CC1B878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3592FBDE-4082-8F5A-3690-1DC7193C8D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250FBF6F-7044-4F7E-8322-2B469C1872B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868D850B-2D92-4742-AA84-8A41651E4100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CF4FCE8-C377-BB78-65E9-649F3140482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2A11C4-973C-4EDF-B472-E74BCA7803BE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254978" name="Rectangle 2">
            <a:extLst>
              <a:ext uri="{FF2B5EF4-FFF2-40B4-BE49-F238E27FC236}">
                <a16:creationId xmlns:a16="http://schemas.microsoft.com/office/drawing/2014/main" id="{08CB9E51-73D4-AE1F-DB70-2D5C307868E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>
            <a:extLst>
              <a:ext uri="{FF2B5EF4-FFF2-40B4-BE49-F238E27FC236}">
                <a16:creationId xmlns:a16="http://schemas.microsoft.com/office/drawing/2014/main" id="{56160E62-1B17-0720-D85D-1DB4A575F6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C95CAD7C-C724-D270-AD5D-51CB5C0A966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D490019E-1499-4497-AEC1-B10FE1C9A769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B49FA37-45E8-A2B3-DF03-1D8BB7643A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322678-A59D-486C-92D0-BE3AA21EDAB5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257026" name="Rectangle 1026">
            <a:extLst>
              <a:ext uri="{FF2B5EF4-FFF2-40B4-BE49-F238E27FC236}">
                <a16:creationId xmlns:a16="http://schemas.microsoft.com/office/drawing/2014/main" id="{CB9D9026-3991-6B71-270F-AB3969D53BA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1027">
            <a:extLst>
              <a:ext uri="{FF2B5EF4-FFF2-40B4-BE49-F238E27FC236}">
                <a16:creationId xmlns:a16="http://schemas.microsoft.com/office/drawing/2014/main" id="{40869F4D-44E9-DAA5-F0BE-308E793EE0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E6C394B-C8E2-B820-9569-2B8100C1C7A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9F420DE8-17C7-45A6-9176-943DA6955488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2023946-5F15-037E-1900-76E9EED50E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77D0E7-BC04-4717-864F-8BF91AB3ACB2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128" name="Rectangle 8">
            <a:extLst>
              <a:ext uri="{FF2B5EF4-FFF2-40B4-BE49-F238E27FC236}">
                <a16:creationId xmlns:a16="http://schemas.microsoft.com/office/drawing/2014/main" id="{922CD4E0-F163-9F85-98D2-33296ABE36D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5129" name="Rectangle 9">
            <a:extLst>
              <a:ext uri="{FF2B5EF4-FFF2-40B4-BE49-F238E27FC236}">
                <a16:creationId xmlns:a16="http://schemas.microsoft.com/office/drawing/2014/main" id="{171B8100-D90A-BDF8-E1E3-86D820604E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04B6431-1D35-64CE-815C-080C72A26CE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F92A9EFF-29F0-43B3-9C8F-4E0918958D68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2B79096-110C-9BE6-D196-526BB30888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7F320-9F69-4D67-B46D-DC69F67CFA6F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237570" name="Rectangle 2">
            <a:extLst>
              <a:ext uri="{FF2B5EF4-FFF2-40B4-BE49-F238E27FC236}">
                <a16:creationId xmlns:a16="http://schemas.microsoft.com/office/drawing/2014/main" id="{8DFBB01A-EFF6-D6FB-C53A-B5949E89E7C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>
            <a:extLst>
              <a:ext uri="{FF2B5EF4-FFF2-40B4-BE49-F238E27FC236}">
                <a16:creationId xmlns:a16="http://schemas.microsoft.com/office/drawing/2014/main" id="{41B499E3-CAC0-554E-3E4C-030D26B868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1ADCB40-ADB9-7857-CAB3-ADAC19355AD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234C67AF-6031-40EA-9999-E30BEB67A06D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5D8BBC0-8868-4FD9-310F-6CBE4DAE94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163404-65E7-4CDF-81FC-FAFB0AFE291F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239618" name="Rectangle 1026">
            <a:extLst>
              <a:ext uri="{FF2B5EF4-FFF2-40B4-BE49-F238E27FC236}">
                <a16:creationId xmlns:a16="http://schemas.microsoft.com/office/drawing/2014/main" id="{5DBF8F2F-1ED5-32CD-E83A-8112E755EF2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219200" y="1143000"/>
            <a:ext cx="4572000" cy="3429000"/>
          </a:xfrm>
          <a:ln/>
        </p:spPr>
      </p:sp>
      <p:sp>
        <p:nvSpPr>
          <p:cNvPr id="239619" name="Rectangle 1027">
            <a:extLst>
              <a:ext uri="{FF2B5EF4-FFF2-40B4-BE49-F238E27FC236}">
                <a16:creationId xmlns:a16="http://schemas.microsoft.com/office/drawing/2014/main" id="{758BFA66-4C26-4CF6-4C0D-E6FBE592D3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4BC9AA0-A1A1-8AA7-AE1B-87397FC6230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40FA0436-A400-4787-A979-A307E5D8EB7E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6C96430-3E5F-F4BB-4850-C847DAB19A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7257A3-8A79-43A0-88E2-746840B61A0D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241666" name="Rectangle 2">
            <a:extLst>
              <a:ext uri="{FF2B5EF4-FFF2-40B4-BE49-F238E27FC236}">
                <a16:creationId xmlns:a16="http://schemas.microsoft.com/office/drawing/2014/main" id="{6CDF7B17-4462-D25D-1D6F-7B755293D09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>
            <a:extLst>
              <a:ext uri="{FF2B5EF4-FFF2-40B4-BE49-F238E27FC236}">
                <a16:creationId xmlns:a16="http://schemas.microsoft.com/office/drawing/2014/main" id="{7C9393D4-71E4-06A7-2E09-33DDE67DB8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0BCC25D2-8645-A320-A56E-558A45B4C07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18D69854-4C2D-4A0C-963B-FEE476EE226E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FB2E919-4996-B098-081D-CBE462B2C6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CF9870-62CD-46FD-BDBF-97F78059D098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245762" name="Rectangle 2">
            <a:extLst>
              <a:ext uri="{FF2B5EF4-FFF2-40B4-BE49-F238E27FC236}">
                <a16:creationId xmlns:a16="http://schemas.microsoft.com/office/drawing/2014/main" id="{F864B06E-476C-163E-E6D0-A8490BE8B9B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>
            <a:extLst>
              <a:ext uri="{FF2B5EF4-FFF2-40B4-BE49-F238E27FC236}">
                <a16:creationId xmlns:a16="http://schemas.microsoft.com/office/drawing/2014/main" id="{F42AF4BB-45EC-2F4F-FDD1-91DCF23F01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BF6407C-40F6-2908-631C-7F21602A5AB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71D33070-0608-4AB8-B97E-CAD6860336B6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2DE0B90-81A9-EB1C-B830-98A90CE630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C147B5-05EA-4668-91D9-9947E19A923A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44738" name="Rectangle 2">
            <a:extLst>
              <a:ext uri="{FF2B5EF4-FFF2-40B4-BE49-F238E27FC236}">
                <a16:creationId xmlns:a16="http://schemas.microsoft.com/office/drawing/2014/main" id="{F9264686-04BF-3CCF-49AE-21DF7FAC8BD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>
            <a:extLst>
              <a:ext uri="{FF2B5EF4-FFF2-40B4-BE49-F238E27FC236}">
                <a16:creationId xmlns:a16="http://schemas.microsoft.com/office/drawing/2014/main" id="{18BA6EAE-0A29-9C05-5417-7FC23DEB80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5620F2A-EEC7-66B8-65AE-8A60D21C46C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86C3C3AF-B2EB-4C2A-96C7-86D8B42BFFF8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B35BD2F-4E2A-33DF-C347-48D153FFBD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170D7B-E40F-4F54-9967-58696AA9C75A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18114" name="Rectangle 5122">
            <a:extLst>
              <a:ext uri="{FF2B5EF4-FFF2-40B4-BE49-F238E27FC236}">
                <a16:creationId xmlns:a16="http://schemas.microsoft.com/office/drawing/2014/main" id="{C3639181-64CA-4D98-0B90-E9F386A1B14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5123">
            <a:extLst>
              <a:ext uri="{FF2B5EF4-FFF2-40B4-BE49-F238E27FC236}">
                <a16:creationId xmlns:a16="http://schemas.microsoft.com/office/drawing/2014/main" id="{2278ACE2-89F5-E9EC-C7CF-7C3675F43F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0E990056-DE76-00E1-EF03-5815EBACA47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2BABCF77-22E1-4F08-87C5-1FC5C80B9027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628F53A-5AFD-0475-4BEF-0BD1513453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5C45DE-BC76-4FC0-A9CE-63703A964296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84322" name="Rectangle 2">
            <a:extLst>
              <a:ext uri="{FF2B5EF4-FFF2-40B4-BE49-F238E27FC236}">
                <a16:creationId xmlns:a16="http://schemas.microsoft.com/office/drawing/2014/main" id="{C4998108-CA48-11B2-971F-4666EF7404A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84323" name="Rectangle 3">
            <a:extLst>
              <a:ext uri="{FF2B5EF4-FFF2-40B4-BE49-F238E27FC236}">
                <a16:creationId xmlns:a16="http://schemas.microsoft.com/office/drawing/2014/main" id="{1FC69246-CC0F-2A04-8064-1ECB179540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62FDA7F5-6819-AF7A-2D11-77A048C5349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4BAB5A9E-7468-4C8F-872F-4D1E2DD24C48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9043E0A-24FC-4D3D-EFC9-DA4DF1E47A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B9B9B1-468A-486B-8263-7AA0CC6D7EC0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87394" name="Rectangle 2">
            <a:extLst>
              <a:ext uri="{FF2B5EF4-FFF2-40B4-BE49-F238E27FC236}">
                <a16:creationId xmlns:a16="http://schemas.microsoft.com/office/drawing/2014/main" id="{1EDB2098-B2F5-F2DF-A009-577DF6AF3C0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87395" name="Rectangle 3">
            <a:extLst>
              <a:ext uri="{FF2B5EF4-FFF2-40B4-BE49-F238E27FC236}">
                <a16:creationId xmlns:a16="http://schemas.microsoft.com/office/drawing/2014/main" id="{E6D356D8-BA3A-67F4-9E22-B513FEB24A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7C0C17B9-47DA-9A2E-EC87-0ED3D497852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2EC4A191-41D1-4C53-A27E-07FD626D799E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B7EC5A5-7E74-7F5E-C53A-4FDAB88B0D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90580C-8DFB-4672-B741-89553A959FEF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219138" name="Rectangle 2">
            <a:extLst>
              <a:ext uri="{FF2B5EF4-FFF2-40B4-BE49-F238E27FC236}">
                <a16:creationId xmlns:a16="http://schemas.microsoft.com/office/drawing/2014/main" id="{A2185245-C414-C76E-B66D-5E48925B6C5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BEC61811-5939-98DD-5CFA-F6BD0B9F7B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3C41AC0-D2E0-B7C4-45E6-9DF3B36A72D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6B92F3F0-0861-4691-AB30-9EE047C56A4B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C71A423-73AF-D65E-BF39-CA9A4A9D4D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34A6C-FCF7-4DFB-B9E8-9CEF784354EE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220162" name="Rectangle 4098">
            <a:extLst>
              <a:ext uri="{FF2B5EF4-FFF2-40B4-BE49-F238E27FC236}">
                <a16:creationId xmlns:a16="http://schemas.microsoft.com/office/drawing/2014/main" id="{F4F0643C-7282-8EDB-4CD1-785246A517F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4099">
            <a:extLst>
              <a:ext uri="{FF2B5EF4-FFF2-40B4-BE49-F238E27FC236}">
                <a16:creationId xmlns:a16="http://schemas.microsoft.com/office/drawing/2014/main" id="{F4013776-D9E4-3DBA-D879-4D8C888796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AC6CDFCD-3843-40FF-0169-E559DAC09BC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B2B00AD1-F625-4C97-8BC8-0583BBD65EA8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33A9F63-F1AB-227D-D151-73119E44C1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CFFAB0-33AD-4BF5-8744-7A0B58715B29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60098" name="Rectangle 2">
            <a:extLst>
              <a:ext uri="{FF2B5EF4-FFF2-40B4-BE49-F238E27FC236}">
                <a16:creationId xmlns:a16="http://schemas.microsoft.com/office/drawing/2014/main" id="{9740D6DB-02B1-F4C8-997A-9C06242D682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260099" name="Rectangle 3">
            <a:extLst>
              <a:ext uri="{FF2B5EF4-FFF2-40B4-BE49-F238E27FC236}">
                <a16:creationId xmlns:a16="http://schemas.microsoft.com/office/drawing/2014/main" id="{94403290-ED74-DB68-C4E3-E2C4EA031C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C76EF33-E615-689C-D633-47B041E6049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2FC0AFE4-AFAB-4568-90BF-B308BC8B05A4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4E75FFE-6332-9530-28FA-0D470BD383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5B1C84-7BA9-4E42-B311-2FA0F951AB8C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221186" name="Rectangle 2050">
            <a:extLst>
              <a:ext uri="{FF2B5EF4-FFF2-40B4-BE49-F238E27FC236}">
                <a16:creationId xmlns:a16="http://schemas.microsoft.com/office/drawing/2014/main" id="{194C176A-4AE6-22EF-56CB-75DC6E1C247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2051">
            <a:extLst>
              <a:ext uri="{FF2B5EF4-FFF2-40B4-BE49-F238E27FC236}">
                <a16:creationId xmlns:a16="http://schemas.microsoft.com/office/drawing/2014/main" id="{AC2ACE96-11AF-EF50-B40C-867A348755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60B8088-49DB-30B4-A44A-4910774DBFF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F8215B79-5DD3-4651-9E90-6884BA7C10A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E97AF18-7099-804F-DA61-923E6C30EB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54EDE1-1D03-44A3-B54D-06644DF69BAA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DA469D87-3E4D-69B1-B64B-7F335995AE1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77155" name="Rectangle 3">
            <a:extLst>
              <a:ext uri="{FF2B5EF4-FFF2-40B4-BE49-F238E27FC236}">
                <a16:creationId xmlns:a16="http://schemas.microsoft.com/office/drawing/2014/main" id="{DDC4E92F-0C8D-D700-8E2E-14EA19F42B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F34A9B5-B263-8587-6DA6-289EE0C49F7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A7064EAC-4406-4A2C-902B-A10D8A92EE97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5D12707-2034-916B-F948-6A9B259AD5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B56913-2752-4CD9-9EC5-5574E4E89DF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60693D25-FFF8-A809-2828-C06ACDC74FB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1A15AFB3-0FBD-C193-BE4C-F790EE0035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58A227E-3177-BD30-340A-2046D70B151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88AD457F-A3B7-4F26-B1D8-7B63F488BB2B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DC1486B-EC84-02BC-43C3-ECF857B0E3A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41DA59-F057-4EB0-8B17-2C9CFA561213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78530" name="Rectangle 2">
            <a:extLst>
              <a:ext uri="{FF2B5EF4-FFF2-40B4-BE49-F238E27FC236}">
                <a16:creationId xmlns:a16="http://schemas.microsoft.com/office/drawing/2014/main" id="{C2C6185F-9E43-3034-E1D0-BD1751BF2EE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278531" name="Rectangle 3">
            <a:extLst>
              <a:ext uri="{FF2B5EF4-FFF2-40B4-BE49-F238E27FC236}">
                <a16:creationId xmlns:a16="http://schemas.microsoft.com/office/drawing/2014/main" id="{62AE1905-BA92-0D48-7834-8097F257D8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B1AF2AE-1AC0-527D-CE9B-AE9DFEBAE1A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2A20257A-3DDA-4B8D-B373-3BC7497BE276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9DDCAEE-5FB3-17D4-6E73-59126AD9A3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948008-72DE-4588-92D3-583B7AE61C18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62146" name="Rectangle 2">
            <a:extLst>
              <a:ext uri="{FF2B5EF4-FFF2-40B4-BE49-F238E27FC236}">
                <a16:creationId xmlns:a16="http://schemas.microsoft.com/office/drawing/2014/main" id="{1A2F3E3A-52CC-D693-9FED-B9E0C817D34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262147" name="Rectangle 3">
            <a:extLst>
              <a:ext uri="{FF2B5EF4-FFF2-40B4-BE49-F238E27FC236}">
                <a16:creationId xmlns:a16="http://schemas.microsoft.com/office/drawing/2014/main" id="{B1BF4E29-97B8-B86F-A99D-F3A8F666DD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8CC8B2C7-6EE9-23C8-B3D2-90686C71B24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D8E62294-9425-49CB-8683-3133D32BAF8F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035CA16-813A-B667-68C4-F3E59DBB07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9ADD0B-FA03-4548-AE9C-7C1FDFC78BC2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76482" name="Rectangle 2">
            <a:extLst>
              <a:ext uri="{FF2B5EF4-FFF2-40B4-BE49-F238E27FC236}">
                <a16:creationId xmlns:a16="http://schemas.microsoft.com/office/drawing/2014/main" id="{E28AEBD1-0B4B-ED46-2BA5-2DB885350F0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276483" name="Rectangle 3">
            <a:extLst>
              <a:ext uri="{FF2B5EF4-FFF2-40B4-BE49-F238E27FC236}">
                <a16:creationId xmlns:a16="http://schemas.microsoft.com/office/drawing/2014/main" id="{5F4943BC-1803-6172-65E1-74FD6BA1BA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685F320B-A31F-8AB7-01FF-ADBD21A57C8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658A49CC-94C6-490D-A22B-E95326F23B33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2188A9F-9744-9388-015E-18369DBB78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581F03-D47C-4766-A1D5-F3EAEB8822F6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73410" name="Rectangle 2">
            <a:extLst>
              <a:ext uri="{FF2B5EF4-FFF2-40B4-BE49-F238E27FC236}">
                <a16:creationId xmlns:a16="http://schemas.microsoft.com/office/drawing/2014/main" id="{D32244DA-0679-0096-D643-BA8E1F647A3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>
            <a:extLst>
              <a:ext uri="{FF2B5EF4-FFF2-40B4-BE49-F238E27FC236}">
                <a16:creationId xmlns:a16="http://schemas.microsoft.com/office/drawing/2014/main" id="{1F2B104C-09EB-D2E7-8494-894CC95DA4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72E73-057C-334F-BA58-A7C5F67BED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86CCE2-56DF-F296-8588-2A48A74711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B3287-535E-14BE-1F8D-F5387D045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602EE-40CA-F093-E0A1-B7316ABA3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89B73-391C-A6E7-033A-910AF7F7C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E0FCD-6DCA-4361-9517-92A549E2E9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23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0DB6F-34FB-99FB-DFE8-E6238B3AF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0398DD-D800-0503-4EC2-6850C1A24F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87666-FA68-0979-4843-567189D98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3F360-EF70-1C85-A011-232FEB30B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6B388-7AB5-00E1-2DAB-3B7570FE5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67489-3AD5-485F-9D42-5BEF96D05F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579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809A8D-FB50-0A5D-E1F8-7A565915D6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429E1-3E7C-4216-CF4B-A961A2326B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26A06-8C60-28A6-FBA9-E021C0015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22BC8-30B8-9A47-761B-2E5C0979B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87E9E-A198-DBF2-ADFB-E0F9B878B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0B12C-529E-4F4F-868D-4390E3C07D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073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E6F0D-305A-8CCB-0319-6A37E331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09D78-C141-4E9D-C899-65B3ED5AE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046F2-5C8F-FA0D-B64C-B3A76340C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4E6ED-B675-4D09-95CF-9A09B1494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432E7-B916-F279-3CB9-21E431FD7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D47DA-4762-4BEC-BD5A-237D798BA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050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F21E1-58A3-3440-EEFD-091D5EB04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1029B-9925-4F80-E2E4-2F75DB485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6C757-C8F6-4E10-9208-AA609B8AE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75B0F-5151-383E-A263-0466F8F8A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3BC1C-27AC-E276-8E7E-1A18315AD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F817F-3993-462D-A688-D1437C325D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104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A8581-BF78-9993-4BBB-2AFF45109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9BF78-4FCF-E0A9-3E5F-2FED074A10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F1367-96E6-6921-79DE-60C1D5079E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826B7A-94F1-842F-F4A2-4CFFC57C9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0D729-3090-91CF-E89F-F00C9B90E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49B2F7-DE07-A052-A260-442AC7385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3C75-E906-4041-84CB-5F8DDB2D7D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642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B92A6-B7A4-C586-6B1A-5F0833E2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E7A036-B535-5D3F-6FF8-C9FB8525E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48BBC9-7B26-2376-C24C-20E7023CC7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8EB46A-9CBB-E325-1776-2B9BB7EA2E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026DB8-0447-FF03-BF4E-AF88650F0C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FF9F70-8DF7-225C-0747-93BC8D562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C573DA-46B4-310E-ABC9-4DAE9976C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DA0C70-0F5F-75CA-AE15-A4E3E3CB1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F3054-808F-48C3-8536-61D462D36D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46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68657-FA25-6668-A356-C08404C6B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2011C-11CF-638C-5E84-663271AAE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462891-84F5-5AE4-1CCC-F255E2C9D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01EB3-F9FE-0B56-51DA-0A770391A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46DE8-0860-42D2-89D9-1D1C7CD913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069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78177A-73D1-BB86-7341-31F2A053C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A86A0C-A085-475A-4EDC-E4ADAE579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1F7B2C-FE08-5AC8-B44E-3FFAA2860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6AAAF-816B-4B65-865A-8D0E82966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535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C7FCB-151A-1E77-9561-51CAD1690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5AEBB-5EF5-358C-7F7D-5A48C8E74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7A3D3-AD23-5193-B53B-8F8BD8E53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D3B08-F90E-7D56-1C2C-9F36E6F77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47BECC-C20B-8C44-4CDE-E967697CF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DC9D6-A659-B633-21C9-3AF40ABC1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1C8C4-F493-426A-8909-0BC9093F57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105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7E073-E299-F050-DDBD-D515145B8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56471D-0896-ADE7-A554-6F9693B69F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3BA5BE-1649-16F6-C9CA-1BFB89A48A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AC61A3-847B-FF75-54A3-7EE86667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221F7-A9C1-94D4-CE98-71CD3D7B7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7801F-1E20-5785-0285-F1DB89B65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8940C-B1B3-41BC-BA3B-63157A2A15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901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86CB391-419E-3943-6CF5-850D7D64F6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F0AF231-BF50-1819-CF0A-1FF4764630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0608940-75E6-CD91-3AD2-8296152CE21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53B2003-6529-31A7-75A9-5FBD471FF3D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03247D6-0AEF-2E42-574F-1463B7B53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94320ED8-A4D6-4BCC-B03F-80D539FBEA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Text Box 2">
            <a:extLst>
              <a:ext uri="{FF2B5EF4-FFF2-40B4-BE49-F238E27FC236}">
                <a16:creationId xmlns:a16="http://schemas.microsoft.com/office/drawing/2014/main" id="{7FCCD1BA-5752-661F-BD6E-28E75659B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369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 sz="1800"/>
              <a:t>Slides for</a:t>
            </a:r>
          </a:p>
          <a:p>
            <a:r>
              <a:rPr lang="en-US" altLang="en-US" sz="3600"/>
              <a:t>MS-Access Tutorial </a:t>
            </a:r>
          </a:p>
          <a:p>
            <a:endParaRPr lang="en-US" altLang="en-US" sz="1800"/>
          </a:p>
          <a:p>
            <a:r>
              <a:rPr lang="en-US" altLang="en-US" sz="1800"/>
              <a:t>Soren Lauesen</a:t>
            </a:r>
          </a:p>
          <a:p>
            <a:endParaRPr lang="en-US" altLang="en-US" sz="1800"/>
          </a:p>
          <a:p>
            <a:r>
              <a:rPr lang="en-US" altLang="en-US" sz="2400"/>
              <a:t>3. Access-based user interfaces</a:t>
            </a:r>
            <a:endParaRPr lang="da-DK" altLang="en-US" sz="2400"/>
          </a:p>
          <a:p>
            <a:endParaRPr lang="en-US" altLang="en-US" sz="1800"/>
          </a:p>
          <a:p>
            <a:r>
              <a:rPr lang="da-DK" altLang="en-US" sz="1800"/>
              <a:t>Version 2.4. August </a:t>
            </a:r>
            <a:r>
              <a:rPr lang="en-US" altLang="en-US" sz="1800"/>
              <a:t>2007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 b="0"/>
              <a:t>© 2007, Soren Lauesen. Permission is granted to make copies on a non-profit basis as long as the source is clearly stated.</a:t>
            </a:r>
            <a:r>
              <a:rPr lang="en-US" altLang="en-US"/>
              <a:t> </a:t>
            </a:r>
            <a:endParaRPr lang="da-DK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3" name="Text Box 7">
            <a:extLst>
              <a:ext uri="{FF2B5EF4-FFF2-40B4-BE49-F238E27FC236}">
                <a16:creationId xmlns:a16="http://schemas.microsoft.com/office/drawing/2014/main" id="{9586950C-787C-27CD-8EB2-6ECB0C92F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3.1</a:t>
            </a:r>
            <a:r>
              <a:rPr lang="da-DK" altLang="en-US" sz="1600" u="sng">
                <a:latin typeface="Arial" panose="020B0604020202020204" pitchFamily="34" charset="0"/>
              </a:rPr>
              <a:t>E Cont.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pic>
        <p:nvPicPr>
          <p:cNvPr id="270344" name="Picture 8">
            <a:extLst>
              <a:ext uri="{FF2B5EF4-FFF2-40B4-BE49-F238E27FC236}">
                <a16:creationId xmlns:a16="http://schemas.microsoft.com/office/drawing/2014/main" id="{C283AC14-5B58-6685-140B-D0E6C12F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581025"/>
            <a:ext cx="59340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834" name="Picture 26">
            <a:extLst>
              <a:ext uri="{FF2B5EF4-FFF2-40B4-BE49-F238E27FC236}">
                <a16:creationId xmlns:a16="http://schemas.microsoft.com/office/drawing/2014/main" id="{94FBE8E3-F0C5-3194-1704-3B67CF27E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42100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7811" name="Text Box 3">
            <a:extLst>
              <a:ext uri="{FF2B5EF4-FFF2-40B4-BE49-F238E27FC236}">
                <a16:creationId xmlns:a16="http://schemas.microsoft.com/office/drawing/2014/main" id="{F33EFD5F-800D-79AA-CAED-B3688498F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3.1</a:t>
            </a:r>
            <a:r>
              <a:rPr lang="da-DK" altLang="en-US" sz="1600" u="sng">
                <a:latin typeface="Arial" panose="020B0604020202020204" pitchFamily="34" charset="0"/>
              </a:rPr>
              <a:t>F</a:t>
            </a:r>
            <a:r>
              <a:rPr lang="en-US" altLang="en-US" sz="1600" u="sng">
                <a:latin typeface="Arial" panose="020B0604020202020204" pitchFamily="34" charset="0"/>
              </a:rPr>
              <a:t>  Control properties</a:t>
            </a:r>
            <a:r>
              <a:rPr lang="da-DK" altLang="en-US" sz="1600" u="sng">
                <a:latin typeface="Arial" panose="020B0604020202020204" pitchFamily="34" charset="0"/>
              </a:rPr>
              <a:t> - text box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pic>
        <p:nvPicPr>
          <p:cNvPr id="247826" name="Picture 18">
            <a:extLst>
              <a:ext uri="{FF2B5EF4-FFF2-40B4-BE49-F238E27FC236}">
                <a16:creationId xmlns:a16="http://schemas.microsoft.com/office/drawing/2014/main" id="{00B158F3-FEB8-BF8D-BF76-C172AE99B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0" y="1674813"/>
            <a:ext cx="2867025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7827" name="Picture 19">
            <a:extLst>
              <a:ext uri="{FF2B5EF4-FFF2-40B4-BE49-F238E27FC236}">
                <a16:creationId xmlns:a16="http://schemas.microsoft.com/office/drawing/2014/main" id="{1275911D-4B0A-2DB7-0719-A252F1A1D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78"/>
          <a:stretch>
            <a:fillRect/>
          </a:stretch>
        </p:blipFill>
        <p:spPr bwMode="auto">
          <a:xfrm>
            <a:off x="4457700" y="4122738"/>
            <a:ext cx="2867025" cy="215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7828" name="AutoShape 20">
            <a:extLst>
              <a:ext uri="{FF2B5EF4-FFF2-40B4-BE49-F238E27FC236}">
                <a16:creationId xmlns:a16="http://schemas.microsoft.com/office/drawing/2014/main" id="{00ABAFFE-F845-B540-9688-A79731EB0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075" y="1681163"/>
            <a:ext cx="1730375" cy="257175"/>
          </a:xfrm>
          <a:prstGeom prst="wedgeRoundRectCallout">
            <a:avLst>
              <a:gd name="adj1" fmla="val -100736"/>
              <a:gd name="adj2" fmla="val 13209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Date, number, Yes/No . . .</a:t>
            </a:r>
          </a:p>
        </p:txBody>
      </p:sp>
      <p:sp>
        <p:nvSpPr>
          <p:cNvPr id="247829" name="AutoShape 21">
            <a:extLst>
              <a:ext uri="{FF2B5EF4-FFF2-40B4-BE49-F238E27FC236}">
                <a16:creationId xmlns:a16="http://schemas.microsoft.com/office/drawing/2014/main" id="{CC736ADC-9C8C-EB05-A29A-E6BBDE289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0363" y="2274888"/>
            <a:ext cx="1354137" cy="257175"/>
          </a:xfrm>
          <a:prstGeom prst="wedgeRoundRectCallout">
            <a:avLst>
              <a:gd name="adj1" fmla="val -100736"/>
              <a:gd name="adj2" fmla="val 13209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For large text fields</a:t>
            </a:r>
          </a:p>
        </p:txBody>
      </p:sp>
      <p:sp>
        <p:nvSpPr>
          <p:cNvPr id="247830" name="AutoShape 22">
            <a:extLst>
              <a:ext uri="{FF2B5EF4-FFF2-40B4-BE49-F238E27FC236}">
                <a16:creationId xmlns:a16="http://schemas.microsoft.com/office/drawing/2014/main" id="{B3FEDA35-B1DE-3ED5-6CB4-86ED2EA94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6713" y="2808288"/>
            <a:ext cx="1208087" cy="257175"/>
          </a:xfrm>
          <a:prstGeom prst="wedgeRoundRectCallout">
            <a:avLst>
              <a:gd name="adj1" fmla="val -100764"/>
              <a:gd name="adj2" fmla="val 13209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Position and size</a:t>
            </a:r>
          </a:p>
        </p:txBody>
      </p:sp>
      <p:sp>
        <p:nvSpPr>
          <p:cNvPr id="247823" name="AutoShape 15">
            <a:extLst>
              <a:ext uri="{FF2B5EF4-FFF2-40B4-BE49-F238E27FC236}">
                <a16:creationId xmlns:a16="http://schemas.microsoft.com/office/drawing/2014/main" id="{BB8760CC-1AF2-D8BE-7E3F-F26F8E12B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88" y="3662363"/>
            <a:ext cx="1544637" cy="257175"/>
          </a:xfrm>
          <a:prstGeom prst="wedgeRoundRectCallout">
            <a:avLst>
              <a:gd name="adj1" fmla="val -18241"/>
              <a:gd name="adj2" fmla="val 32345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How data is computed</a:t>
            </a:r>
          </a:p>
        </p:txBody>
      </p:sp>
      <p:sp>
        <p:nvSpPr>
          <p:cNvPr id="247831" name="AutoShape 23">
            <a:extLst>
              <a:ext uri="{FF2B5EF4-FFF2-40B4-BE49-F238E27FC236}">
                <a16:creationId xmlns:a16="http://schemas.microsoft.com/office/drawing/2014/main" id="{E541AC4A-775A-A513-A8F5-D6A7E839C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4338" y="4703763"/>
            <a:ext cx="1103312" cy="257175"/>
          </a:xfrm>
          <a:prstGeom prst="wedgeRoundRectCallout">
            <a:avLst>
              <a:gd name="adj1" fmla="val -95324"/>
              <a:gd name="adj2" fmla="val 20000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Can have focus</a:t>
            </a:r>
          </a:p>
        </p:txBody>
      </p:sp>
      <p:sp>
        <p:nvSpPr>
          <p:cNvPr id="247832" name="AutoShape 24">
            <a:extLst>
              <a:ext uri="{FF2B5EF4-FFF2-40B4-BE49-F238E27FC236}">
                <a16:creationId xmlns:a16="http://schemas.microsoft.com/office/drawing/2014/main" id="{924081CC-60EF-BCB8-7195-32F2AE5E3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4463" y="974725"/>
            <a:ext cx="1135062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/>
              <a:t>The textbox</a:t>
            </a:r>
          </a:p>
          <a:p>
            <a:r>
              <a:rPr lang="en-US" altLang="en-US"/>
              <a:t>Text6</a:t>
            </a:r>
          </a:p>
        </p:txBody>
      </p:sp>
      <p:sp>
        <p:nvSpPr>
          <p:cNvPr id="247833" name="AutoShape 25">
            <a:extLst>
              <a:ext uri="{FF2B5EF4-FFF2-40B4-BE49-F238E27FC236}">
                <a16:creationId xmlns:a16="http://schemas.microsoft.com/office/drawing/2014/main" id="{7744B40E-ABE4-865C-4DD5-7C0DEAE46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7163" y="5834063"/>
            <a:ext cx="1360487" cy="257175"/>
          </a:xfrm>
          <a:prstGeom prst="wedgeRoundRectCallout">
            <a:avLst>
              <a:gd name="adj1" fmla="val -64935"/>
              <a:gd name="adj2" fmla="val -19012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User can enter data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Text Box 2">
            <a:extLst>
              <a:ext uri="{FF2B5EF4-FFF2-40B4-BE49-F238E27FC236}">
                <a16:creationId xmlns:a16="http://schemas.microsoft.com/office/drawing/2014/main" id="{1379101F-9B5B-707F-2B9F-F03DF8C8C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0">
                <a:latin typeface="Arial" panose="020B0604020202020204" pitchFamily="34" charset="0"/>
              </a:rPr>
              <a:t>(Fig 3.1D  continued)</a:t>
            </a:r>
          </a:p>
        </p:txBody>
      </p:sp>
      <p:pic>
        <p:nvPicPr>
          <p:cNvPr id="249860" name="Picture 4">
            <a:extLst>
              <a:ext uri="{FF2B5EF4-FFF2-40B4-BE49-F238E27FC236}">
                <a16:creationId xmlns:a16="http://schemas.microsoft.com/office/drawing/2014/main" id="{24CB5FFE-13DD-157C-3FF6-348DD95D9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39"/>
          <a:stretch>
            <a:fillRect/>
          </a:stretch>
        </p:blipFill>
        <p:spPr bwMode="auto">
          <a:xfrm>
            <a:off x="3074988" y="581025"/>
            <a:ext cx="2867025" cy="232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9861" name="AutoShape 5">
            <a:extLst>
              <a:ext uri="{FF2B5EF4-FFF2-40B4-BE49-F238E27FC236}">
                <a16:creationId xmlns:a16="http://schemas.microsoft.com/office/drawing/2014/main" id="{0F1ED44B-A008-5F3A-5AB8-8A3312120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7488" y="774700"/>
            <a:ext cx="1685925" cy="422275"/>
          </a:xfrm>
          <a:prstGeom prst="wedgeRoundRectCallout">
            <a:avLst>
              <a:gd name="adj1" fmla="val -114218"/>
              <a:gd name="adj2" fmla="val -6804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Name property -</a:t>
            </a:r>
          </a:p>
          <a:p>
            <a:pPr algn="l"/>
            <a:r>
              <a:rPr lang="en-US" altLang="en-US" sz="1000"/>
              <a:t> the programmer’s name</a:t>
            </a:r>
          </a:p>
        </p:txBody>
      </p:sp>
      <p:sp>
        <p:nvSpPr>
          <p:cNvPr id="249862" name="AutoShape 6">
            <a:extLst>
              <a:ext uri="{FF2B5EF4-FFF2-40B4-BE49-F238E27FC236}">
                <a16:creationId xmlns:a16="http://schemas.microsoft.com/office/drawing/2014/main" id="{85568D0D-DC1B-BB0F-A6EC-DAEB336C2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8338" y="1597025"/>
            <a:ext cx="1843087" cy="422275"/>
          </a:xfrm>
          <a:prstGeom prst="wedgeRoundRectCallout">
            <a:avLst>
              <a:gd name="adj1" fmla="val -68269"/>
              <a:gd name="adj2" fmla="val 6503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Field sequence when the</a:t>
            </a:r>
          </a:p>
          <a:p>
            <a:pPr algn="l"/>
            <a:r>
              <a:rPr lang="en-US" altLang="en-US" sz="1000"/>
              <a:t>user tabs through the form</a:t>
            </a:r>
          </a:p>
        </p:txBody>
      </p:sp>
      <p:sp>
        <p:nvSpPr>
          <p:cNvPr id="249863" name="AutoShape 7">
            <a:extLst>
              <a:ext uri="{FF2B5EF4-FFF2-40B4-BE49-F238E27FC236}">
                <a16:creationId xmlns:a16="http://schemas.microsoft.com/office/drawing/2014/main" id="{D8CC72EB-812B-F7F0-5F55-54D3A9151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1038" y="2320925"/>
            <a:ext cx="1665287" cy="422275"/>
          </a:xfrm>
          <a:prstGeom prst="wedgeRoundRectCallout">
            <a:avLst>
              <a:gd name="adj1" fmla="val -69829"/>
              <a:gd name="adj2" fmla="val -4323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Pop-up help when the </a:t>
            </a:r>
          </a:p>
          <a:p>
            <a:pPr algn="l"/>
            <a:r>
              <a:rPr lang="en-US" altLang="en-US" sz="1000"/>
              <a:t>mouse rests on the field</a:t>
            </a:r>
          </a:p>
        </p:txBody>
      </p:sp>
      <p:pic>
        <p:nvPicPr>
          <p:cNvPr id="249864" name="Picture 8">
            <a:extLst>
              <a:ext uri="{FF2B5EF4-FFF2-40B4-BE49-F238E27FC236}">
                <a16:creationId xmlns:a16="http://schemas.microsoft.com/office/drawing/2014/main" id="{73124A9F-D131-2CF5-7CE0-06F27DAD7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009900"/>
            <a:ext cx="28670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9865" name="AutoShape 9">
            <a:extLst>
              <a:ext uri="{FF2B5EF4-FFF2-40B4-BE49-F238E27FC236}">
                <a16:creationId xmlns:a16="http://schemas.microsoft.com/office/drawing/2014/main" id="{5DEE7C67-7B9D-8BF6-4BAA-4B362C8EB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7488" y="774700"/>
            <a:ext cx="1685925" cy="422275"/>
          </a:xfrm>
          <a:prstGeom prst="wedgeRoundRectCallout">
            <a:avLst>
              <a:gd name="adj1" fmla="val -68269"/>
              <a:gd name="adj2" fmla="val 2218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Name property -</a:t>
            </a:r>
          </a:p>
          <a:p>
            <a:pPr algn="l"/>
            <a:r>
              <a:rPr lang="en-US" altLang="en-US" sz="1000"/>
              <a:t> the programmer’s name</a:t>
            </a:r>
          </a:p>
        </p:txBody>
      </p:sp>
      <p:sp>
        <p:nvSpPr>
          <p:cNvPr id="249866" name="AutoShape 10">
            <a:extLst>
              <a:ext uri="{FF2B5EF4-FFF2-40B4-BE49-F238E27FC236}">
                <a16:creationId xmlns:a16="http://schemas.microsoft.com/office/drawing/2014/main" id="{F0DD7AAC-11D4-F39F-52E0-0C9A268E5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688" y="1874838"/>
            <a:ext cx="1198562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/>
              <a:t>The label for</a:t>
            </a:r>
          </a:p>
          <a:p>
            <a:r>
              <a:rPr lang="en-US" altLang="en-US"/>
              <a:t>the textbox</a:t>
            </a:r>
          </a:p>
        </p:txBody>
      </p:sp>
      <p:sp>
        <p:nvSpPr>
          <p:cNvPr id="249867" name="AutoShape 11">
            <a:extLst>
              <a:ext uri="{FF2B5EF4-FFF2-40B4-BE49-F238E27FC236}">
                <a16:creationId xmlns:a16="http://schemas.microsoft.com/office/drawing/2014/main" id="{D679AA27-D4F3-66DC-0C68-D27380C62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0" y="2587625"/>
            <a:ext cx="1685925" cy="422275"/>
          </a:xfrm>
          <a:prstGeom prst="wedgeRoundRectCallout">
            <a:avLst>
              <a:gd name="adj1" fmla="val -63745"/>
              <a:gd name="adj2" fmla="val 770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Name property -</a:t>
            </a:r>
          </a:p>
          <a:p>
            <a:pPr algn="l"/>
            <a:r>
              <a:rPr lang="en-US" altLang="en-US" sz="1000"/>
              <a:t> the programmer’s name</a:t>
            </a:r>
          </a:p>
        </p:txBody>
      </p:sp>
      <p:sp>
        <p:nvSpPr>
          <p:cNvPr id="249868" name="AutoShape 12">
            <a:extLst>
              <a:ext uri="{FF2B5EF4-FFF2-40B4-BE49-F238E27FC236}">
                <a16:creationId xmlns:a16="http://schemas.microsoft.com/office/drawing/2014/main" id="{5AA250F0-CC2F-24E6-B161-B0C6A03F37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9963" y="3184525"/>
            <a:ext cx="1281112" cy="422275"/>
          </a:xfrm>
          <a:prstGeom prst="wedgeRoundRectCallout">
            <a:avLst>
              <a:gd name="adj1" fmla="val -104398"/>
              <a:gd name="adj2" fmla="val 2594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Caption property -</a:t>
            </a:r>
          </a:p>
          <a:p>
            <a:pPr algn="l"/>
            <a:r>
              <a:rPr lang="en-US" altLang="en-US" sz="1000"/>
              <a:t> the user’s name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22" name="Picture 1042">
            <a:extLst>
              <a:ext uri="{FF2B5EF4-FFF2-40B4-BE49-F238E27FC236}">
                <a16:creationId xmlns:a16="http://schemas.microsoft.com/office/drawing/2014/main" id="{333A6D2F-348F-FC85-0C26-29A56CFAE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56769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306" name="Text Box 1026">
            <a:extLst>
              <a:ext uri="{FF2B5EF4-FFF2-40B4-BE49-F238E27FC236}">
                <a16:creationId xmlns:a16="http://schemas.microsoft.com/office/drawing/2014/main" id="{EF1D2F8A-3437-F116-E134-D71DA0440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3.2A  Main form and Subform</a:t>
            </a:r>
          </a:p>
        </p:txBody>
      </p:sp>
      <p:pic>
        <p:nvPicPr>
          <p:cNvPr id="226308" name="Picture 1028">
            <a:extLst>
              <a:ext uri="{FF2B5EF4-FFF2-40B4-BE49-F238E27FC236}">
                <a16:creationId xmlns:a16="http://schemas.microsoft.com/office/drawing/2014/main" id="{8BFB205B-7C75-93DC-E3D0-AFD206C3E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8" y="3479800"/>
            <a:ext cx="37147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6309" name="Picture 1029">
            <a:extLst>
              <a:ext uri="{FF2B5EF4-FFF2-40B4-BE49-F238E27FC236}">
                <a16:creationId xmlns:a16="http://schemas.microsoft.com/office/drawing/2014/main" id="{12166291-854A-4428-EA02-A0997AD308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372100"/>
            <a:ext cx="3286125" cy="1066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310" name="Freeform 1030">
            <a:extLst>
              <a:ext uri="{FF2B5EF4-FFF2-40B4-BE49-F238E27FC236}">
                <a16:creationId xmlns:a16="http://schemas.microsoft.com/office/drawing/2014/main" id="{7E42ABDE-1689-0950-F8C3-B51B18986D37}"/>
              </a:ext>
            </a:extLst>
          </p:cNvPr>
          <p:cNvSpPr>
            <a:spLocks/>
          </p:cNvSpPr>
          <p:nvPr/>
        </p:nvSpPr>
        <p:spPr bwMode="auto">
          <a:xfrm>
            <a:off x="3797300" y="5803900"/>
            <a:ext cx="762000" cy="635000"/>
          </a:xfrm>
          <a:custGeom>
            <a:avLst/>
            <a:gdLst>
              <a:gd name="T0" fmla="*/ 480 w 480"/>
              <a:gd name="T1" fmla="*/ 0 h 400"/>
              <a:gd name="T2" fmla="*/ 0 w 480"/>
              <a:gd name="T3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0" h="400">
                <a:moveTo>
                  <a:pt x="480" y="0"/>
                </a:moveTo>
                <a:cubicBezTo>
                  <a:pt x="360" y="224"/>
                  <a:pt x="240" y="304"/>
                  <a:pt x="0" y="40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26311" name="Freeform 1031">
            <a:extLst>
              <a:ext uri="{FF2B5EF4-FFF2-40B4-BE49-F238E27FC236}">
                <a16:creationId xmlns:a16="http://schemas.microsoft.com/office/drawing/2014/main" id="{12EFECC8-EB14-616A-CF3E-075F3EC8D4E1}"/>
              </a:ext>
            </a:extLst>
          </p:cNvPr>
          <p:cNvSpPr>
            <a:spLocks/>
          </p:cNvSpPr>
          <p:nvPr/>
        </p:nvSpPr>
        <p:spPr bwMode="auto">
          <a:xfrm>
            <a:off x="3784600" y="4737100"/>
            <a:ext cx="762000" cy="635000"/>
          </a:xfrm>
          <a:custGeom>
            <a:avLst/>
            <a:gdLst>
              <a:gd name="T0" fmla="*/ 480 w 480"/>
              <a:gd name="T1" fmla="*/ 0 h 400"/>
              <a:gd name="T2" fmla="*/ 0 w 480"/>
              <a:gd name="T3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0" h="400">
                <a:moveTo>
                  <a:pt x="480" y="0"/>
                </a:moveTo>
                <a:cubicBezTo>
                  <a:pt x="360" y="224"/>
                  <a:pt x="240" y="304"/>
                  <a:pt x="0" y="40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26312" name="Freeform 1032">
            <a:extLst>
              <a:ext uri="{FF2B5EF4-FFF2-40B4-BE49-F238E27FC236}">
                <a16:creationId xmlns:a16="http://schemas.microsoft.com/office/drawing/2014/main" id="{C1738233-0DB4-CEC9-5BAA-65B141774BBC}"/>
              </a:ext>
            </a:extLst>
          </p:cNvPr>
          <p:cNvSpPr>
            <a:spLocks/>
          </p:cNvSpPr>
          <p:nvPr/>
        </p:nvSpPr>
        <p:spPr bwMode="auto">
          <a:xfrm>
            <a:off x="4584700" y="4724400"/>
            <a:ext cx="3133725" cy="635000"/>
          </a:xfrm>
          <a:custGeom>
            <a:avLst/>
            <a:gdLst>
              <a:gd name="T0" fmla="*/ 0 w 1974"/>
              <a:gd name="T1" fmla="*/ 0 h 400"/>
              <a:gd name="T2" fmla="*/ 1974 w 1974"/>
              <a:gd name="T3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74" h="400">
                <a:moveTo>
                  <a:pt x="0" y="0"/>
                </a:moveTo>
                <a:cubicBezTo>
                  <a:pt x="568" y="344"/>
                  <a:pt x="1360" y="352"/>
                  <a:pt x="1974" y="40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26313" name="Freeform 1033">
            <a:extLst>
              <a:ext uri="{FF2B5EF4-FFF2-40B4-BE49-F238E27FC236}">
                <a16:creationId xmlns:a16="http://schemas.microsoft.com/office/drawing/2014/main" id="{55260BCE-91DC-4D55-8CBB-F78D59CA2ED9}"/>
              </a:ext>
            </a:extLst>
          </p:cNvPr>
          <p:cNvSpPr>
            <a:spLocks/>
          </p:cNvSpPr>
          <p:nvPr/>
        </p:nvSpPr>
        <p:spPr bwMode="auto">
          <a:xfrm>
            <a:off x="514350" y="4724400"/>
            <a:ext cx="654050" cy="647700"/>
          </a:xfrm>
          <a:custGeom>
            <a:avLst/>
            <a:gdLst>
              <a:gd name="T0" fmla="*/ 412 w 412"/>
              <a:gd name="T1" fmla="*/ 0 h 408"/>
              <a:gd name="T2" fmla="*/ 0 w 412"/>
              <a:gd name="T3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12" h="408">
                <a:moveTo>
                  <a:pt x="412" y="0"/>
                </a:moveTo>
                <a:cubicBezTo>
                  <a:pt x="292" y="224"/>
                  <a:pt x="240" y="312"/>
                  <a:pt x="0" y="40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26314" name="AutoShape 1034">
            <a:extLst>
              <a:ext uri="{FF2B5EF4-FFF2-40B4-BE49-F238E27FC236}">
                <a16:creationId xmlns:a16="http://schemas.microsoft.com/office/drawing/2014/main" id="{0498D237-0824-09B1-DA5A-CEFCFF9DB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5700" y="4822825"/>
            <a:ext cx="1620838" cy="358775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Subform control</a:t>
            </a:r>
          </a:p>
        </p:txBody>
      </p:sp>
      <p:sp>
        <p:nvSpPr>
          <p:cNvPr id="226315" name="AutoShape 1035">
            <a:extLst>
              <a:ext uri="{FF2B5EF4-FFF2-40B4-BE49-F238E27FC236}">
                <a16:creationId xmlns:a16="http://schemas.microsoft.com/office/drawing/2014/main" id="{5F1CDC3B-A20E-3702-9C65-6B1450617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4203700"/>
            <a:ext cx="1085850" cy="358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Main form</a:t>
            </a:r>
          </a:p>
        </p:txBody>
      </p:sp>
      <p:sp>
        <p:nvSpPr>
          <p:cNvPr id="226316" name="AutoShape 1036">
            <a:extLst>
              <a:ext uri="{FF2B5EF4-FFF2-40B4-BE49-F238E27FC236}">
                <a16:creationId xmlns:a16="http://schemas.microsoft.com/office/drawing/2014/main" id="{E7B070E2-33D6-593F-68BD-590F8DE80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250" y="1422400"/>
            <a:ext cx="1273175" cy="323850"/>
          </a:xfrm>
          <a:prstGeom prst="wedgeRoundRectCallout">
            <a:avLst>
              <a:gd name="adj1" fmla="val -76310"/>
              <a:gd name="adj2" fmla="val 4607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/>
              <a:t>Final version</a:t>
            </a:r>
          </a:p>
        </p:txBody>
      </p:sp>
      <p:sp>
        <p:nvSpPr>
          <p:cNvPr id="226317" name="AutoShape 1037">
            <a:extLst>
              <a:ext uri="{FF2B5EF4-FFF2-40B4-BE49-F238E27FC236}">
                <a16:creationId xmlns:a16="http://schemas.microsoft.com/office/drawing/2014/main" id="{B9A5063F-DC82-4495-ABB5-A1236C5DC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3467100"/>
            <a:ext cx="2028825" cy="323850"/>
          </a:xfrm>
          <a:prstGeom prst="wedgeRoundRectCallout">
            <a:avLst>
              <a:gd name="adj1" fmla="val -103912"/>
              <a:gd name="adj2" fmla="val 8137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/>
              <a:t>Experimental version</a:t>
            </a:r>
          </a:p>
        </p:txBody>
      </p:sp>
      <p:sp>
        <p:nvSpPr>
          <p:cNvPr id="226318" name="AutoShape 1038">
            <a:extLst>
              <a:ext uri="{FF2B5EF4-FFF2-40B4-BE49-F238E27FC236}">
                <a16:creationId xmlns:a16="http://schemas.microsoft.com/office/drawing/2014/main" id="{BC9F4324-F706-F7F4-62CE-EA6AB64D4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8988" y="6575425"/>
            <a:ext cx="2184400" cy="257175"/>
          </a:xfrm>
          <a:prstGeom prst="wedgeRoundRectCallout">
            <a:avLst>
              <a:gd name="adj1" fmla="val -18486"/>
              <a:gd name="adj2" fmla="val -22098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A continuous form in Form view</a:t>
            </a:r>
          </a:p>
        </p:txBody>
      </p:sp>
      <p:sp>
        <p:nvSpPr>
          <p:cNvPr id="226319" name="AutoShape 1039">
            <a:extLst>
              <a:ext uri="{FF2B5EF4-FFF2-40B4-BE49-F238E27FC236}">
                <a16:creationId xmlns:a16="http://schemas.microsoft.com/office/drawing/2014/main" id="{550A35D7-130C-7FC6-4F8F-84B9911C1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7813" y="2562225"/>
            <a:ext cx="658812" cy="257175"/>
          </a:xfrm>
          <a:prstGeom prst="wedgeRoundRectCallout">
            <a:avLst>
              <a:gd name="adj1" fmla="val -172653"/>
              <a:gd name="adj2" fmla="val -4320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Subform</a:t>
            </a:r>
          </a:p>
        </p:txBody>
      </p:sp>
      <p:pic>
        <p:nvPicPr>
          <p:cNvPr id="226320" name="Picture 1040">
            <a:extLst>
              <a:ext uri="{FF2B5EF4-FFF2-40B4-BE49-F238E27FC236}">
                <a16:creationId xmlns:a16="http://schemas.microsoft.com/office/drawing/2014/main" id="{D5A5F35E-626C-C5E4-E35C-DC0CEDBAC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5359400"/>
            <a:ext cx="3181350" cy="10572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321" name="AutoShape 1041">
            <a:extLst>
              <a:ext uri="{FF2B5EF4-FFF2-40B4-BE49-F238E27FC236}">
                <a16:creationId xmlns:a16="http://schemas.microsoft.com/office/drawing/2014/main" id="{79EF2AA3-2C6C-8E00-AE7C-03DD83B92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7138" y="6575425"/>
            <a:ext cx="2493962" cy="257175"/>
          </a:xfrm>
          <a:prstGeom prst="wedgeRoundRectCallout">
            <a:avLst>
              <a:gd name="adj1" fmla="val -40389"/>
              <a:gd name="adj2" fmla="val -22098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A continuous form in Datasheet view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Picture 3074">
            <a:extLst>
              <a:ext uri="{FF2B5EF4-FFF2-40B4-BE49-F238E27FC236}">
                <a16:creationId xmlns:a16="http://schemas.microsoft.com/office/drawing/2014/main" id="{59D55F77-CD4A-C85C-1C44-CA46C6F09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5" y="581025"/>
            <a:ext cx="46291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8355" name="Text Box 3075">
            <a:extLst>
              <a:ext uri="{FF2B5EF4-FFF2-40B4-BE49-F238E27FC236}">
                <a16:creationId xmlns:a16="http://schemas.microsoft.com/office/drawing/2014/main" id="{FCD2895E-F364-338A-447F-135A01556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3.2B  Create the continuous form</a:t>
            </a:r>
          </a:p>
        </p:txBody>
      </p:sp>
      <p:sp>
        <p:nvSpPr>
          <p:cNvPr id="228356" name="AutoShape 3076">
            <a:extLst>
              <a:ext uri="{FF2B5EF4-FFF2-40B4-BE49-F238E27FC236}">
                <a16:creationId xmlns:a16="http://schemas.microsoft.com/office/drawing/2014/main" id="{CD4ADBDE-4778-8774-BA5A-04BAE87AB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650" y="1536700"/>
            <a:ext cx="968375" cy="422275"/>
          </a:xfrm>
          <a:prstGeom prst="wedgeRoundRectCallout">
            <a:avLst>
              <a:gd name="adj1" fmla="val 127870"/>
              <a:gd name="adj2" fmla="val 3496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Base form on</a:t>
            </a:r>
          </a:p>
          <a:p>
            <a:r>
              <a:rPr lang="en-US" altLang="en-US" sz="1000"/>
              <a:t>guest table</a:t>
            </a:r>
          </a:p>
        </p:txBody>
      </p:sp>
      <p:sp>
        <p:nvSpPr>
          <p:cNvPr id="228357" name="AutoShape 3077">
            <a:extLst>
              <a:ext uri="{FF2B5EF4-FFF2-40B4-BE49-F238E27FC236}">
                <a16:creationId xmlns:a16="http://schemas.microsoft.com/office/drawing/2014/main" id="{334046A9-9729-9978-6862-46ECDB592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3" y="2511425"/>
            <a:ext cx="1027112" cy="422275"/>
          </a:xfrm>
          <a:prstGeom prst="wedgeRoundRectCallout">
            <a:avLst>
              <a:gd name="adj1" fmla="val 139028"/>
              <a:gd name="adj2" fmla="val -3345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All fields</a:t>
            </a:r>
          </a:p>
          <a:p>
            <a:r>
              <a:rPr lang="en-US" altLang="en-US" sz="1000"/>
              <a:t>exceptguestID</a:t>
            </a:r>
          </a:p>
        </p:txBody>
      </p:sp>
      <p:sp>
        <p:nvSpPr>
          <p:cNvPr id="228358" name="AutoShape 3078">
            <a:extLst>
              <a:ext uri="{FF2B5EF4-FFF2-40B4-BE49-F238E27FC236}">
                <a16:creationId xmlns:a16="http://schemas.microsoft.com/office/drawing/2014/main" id="{62641330-F8BB-D713-0B14-4DE20D471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581025"/>
            <a:ext cx="2413000" cy="639763"/>
          </a:xfrm>
          <a:prstGeom prst="homePlate">
            <a:avLst>
              <a:gd name="adj" fmla="val 94293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en-US" sz="1000"/>
              <a:t>In database window:</a:t>
            </a:r>
          </a:p>
          <a:p>
            <a:pPr algn="l"/>
            <a:r>
              <a:rPr lang="en-US" altLang="en-US" sz="1000"/>
              <a:t>Select Forms -&gt; </a:t>
            </a:r>
          </a:p>
          <a:p>
            <a:pPr algn="l"/>
            <a:r>
              <a:rPr lang="en-US" altLang="en-US" sz="1000"/>
              <a:t>Create form by using wizard</a:t>
            </a:r>
            <a:endParaRPr lang="en-US" altLang="en-US" sz="1000" u="sng"/>
          </a:p>
        </p:txBody>
      </p:sp>
      <p:pic>
        <p:nvPicPr>
          <p:cNvPr id="228361" name="Picture 3081">
            <a:extLst>
              <a:ext uri="{FF2B5EF4-FFF2-40B4-BE49-F238E27FC236}">
                <a16:creationId xmlns:a16="http://schemas.microsoft.com/office/drawing/2014/main" id="{0F938515-8674-BF5B-8A88-6C904709D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19"/>
          <a:stretch>
            <a:fillRect/>
          </a:stretch>
        </p:blipFill>
        <p:spPr bwMode="auto">
          <a:xfrm>
            <a:off x="514350" y="3263900"/>
            <a:ext cx="4629150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8360" name="AutoShape 3080">
            <a:extLst>
              <a:ext uri="{FF2B5EF4-FFF2-40B4-BE49-F238E27FC236}">
                <a16:creationId xmlns:a16="http://schemas.microsoft.com/office/drawing/2014/main" id="{8F954EEF-37F1-8228-A5A1-C2127C98E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2025" y="4340225"/>
            <a:ext cx="1258888" cy="422275"/>
          </a:xfrm>
          <a:prstGeom prst="wedgeRoundRectCallout">
            <a:avLst>
              <a:gd name="adj1" fmla="val -109019"/>
              <a:gd name="adj2" fmla="val -785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Columnar format:</a:t>
            </a:r>
          </a:p>
          <a:p>
            <a:r>
              <a:rPr lang="en-US" altLang="en-US" sz="1000"/>
              <a:t>Fields with labels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7" name="Picture 1041">
            <a:extLst>
              <a:ext uri="{FF2B5EF4-FFF2-40B4-BE49-F238E27FC236}">
                <a16:creationId xmlns:a16="http://schemas.microsoft.com/office/drawing/2014/main" id="{A56633F7-0E2A-5FE6-3E48-5A5461B6F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388" y="581025"/>
            <a:ext cx="30194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0415" name="Picture 1039">
            <a:extLst>
              <a:ext uri="{FF2B5EF4-FFF2-40B4-BE49-F238E27FC236}">
                <a16:creationId xmlns:a16="http://schemas.microsoft.com/office/drawing/2014/main" id="{324782B9-92BE-B28C-7F59-C0CB989D3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550" y="2574925"/>
            <a:ext cx="54768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0403" name="Text Box 1027">
            <a:extLst>
              <a:ext uri="{FF2B5EF4-FFF2-40B4-BE49-F238E27FC236}">
                <a16:creationId xmlns:a16="http://schemas.microsoft.com/office/drawing/2014/main" id="{21B786A5-B836-8C48-D5B7-DFC6E2D7D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3.2C  Continuous form</a:t>
            </a:r>
          </a:p>
        </p:txBody>
      </p:sp>
      <p:sp>
        <p:nvSpPr>
          <p:cNvPr id="230410" name="AutoShape 1034">
            <a:extLst>
              <a:ext uri="{FF2B5EF4-FFF2-40B4-BE49-F238E27FC236}">
                <a16:creationId xmlns:a16="http://schemas.microsoft.com/office/drawing/2014/main" id="{C3EB9DBF-0DA8-7922-12A3-8DF0DE131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13" y="3054350"/>
            <a:ext cx="1230312" cy="552450"/>
          </a:xfrm>
          <a:prstGeom prst="wedgeRoundRectCallout">
            <a:avLst>
              <a:gd name="adj1" fmla="val 135356"/>
              <a:gd name="adj2" fmla="val -2902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/>
              <a:t>In Datasheet</a:t>
            </a:r>
          </a:p>
          <a:p>
            <a:r>
              <a:rPr lang="en-US" altLang="en-US"/>
              <a:t>view</a:t>
            </a:r>
          </a:p>
        </p:txBody>
      </p:sp>
      <p:sp>
        <p:nvSpPr>
          <p:cNvPr id="230411" name="AutoShape 1035">
            <a:extLst>
              <a:ext uri="{FF2B5EF4-FFF2-40B4-BE49-F238E27FC236}">
                <a16:creationId xmlns:a16="http://schemas.microsoft.com/office/drawing/2014/main" id="{895142E9-3496-500A-FB5D-1B095FF26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463" y="923925"/>
            <a:ext cx="1744662" cy="552450"/>
          </a:xfrm>
          <a:prstGeom prst="wedgeRoundRectCallout">
            <a:avLst>
              <a:gd name="adj1" fmla="val 94292"/>
              <a:gd name="adj2" fmla="val -2672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/>
              <a:t>Continuous</a:t>
            </a:r>
          </a:p>
          <a:p>
            <a:r>
              <a:rPr lang="en-US" altLang="en-US"/>
              <a:t>form in Form view</a:t>
            </a:r>
          </a:p>
        </p:txBody>
      </p:sp>
      <p:sp>
        <p:nvSpPr>
          <p:cNvPr id="230418" name="AutoShape 1042">
            <a:extLst>
              <a:ext uri="{FF2B5EF4-FFF2-40B4-BE49-F238E27FC236}">
                <a16:creationId xmlns:a16="http://schemas.microsoft.com/office/drawing/2014/main" id="{421550A6-AAB7-2912-85E6-6505DB72B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1828800"/>
            <a:ext cx="793750" cy="422275"/>
          </a:xfrm>
          <a:prstGeom prst="wedgeRoundRectCallout">
            <a:avLst>
              <a:gd name="adj1" fmla="val 149801"/>
              <a:gd name="adj2" fmla="val 4210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Navigation</a:t>
            </a:r>
          </a:p>
          <a:p>
            <a:pPr algn="l"/>
            <a:r>
              <a:rPr lang="en-US" altLang="en-US" sz="1000"/>
              <a:t>Buttons</a:t>
            </a:r>
          </a:p>
        </p:txBody>
      </p:sp>
      <p:sp>
        <p:nvSpPr>
          <p:cNvPr id="230419" name="AutoShape 1043">
            <a:extLst>
              <a:ext uri="{FF2B5EF4-FFF2-40B4-BE49-F238E27FC236}">
                <a16:creationId xmlns:a16="http://schemas.microsoft.com/office/drawing/2014/main" id="{5BC46505-9C12-0BF8-B5BC-29626CB32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1575" y="1663700"/>
            <a:ext cx="1466850" cy="587375"/>
          </a:xfrm>
          <a:prstGeom prst="wedgeRoundRectCallout">
            <a:avLst>
              <a:gd name="adj1" fmla="val -59199"/>
              <a:gd name="adj2" fmla="val 15702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Adjust dividing lines.</a:t>
            </a:r>
          </a:p>
          <a:p>
            <a:pPr algn="l"/>
            <a:r>
              <a:rPr lang="en-US" altLang="en-US" sz="1000"/>
              <a:t>Drag or double-click </a:t>
            </a:r>
          </a:p>
          <a:p>
            <a:pPr algn="l"/>
            <a:r>
              <a:rPr lang="en-US" altLang="en-US" sz="1000"/>
              <a:t>heading line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459" name="Picture 11">
            <a:extLst>
              <a:ext uri="{FF2B5EF4-FFF2-40B4-BE49-F238E27FC236}">
                <a16:creationId xmlns:a16="http://schemas.microsoft.com/office/drawing/2014/main" id="{D6012AA4-86DB-35CB-E35A-41E9D6E00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3187700"/>
            <a:ext cx="37147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458" name="Picture 10">
            <a:extLst>
              <a:ext uri="{FF2B5EF4-FFF2-40B4-BE49-F238E27FC236}">
                <a16:creationId xmlns:a16="http://schemas.microsoft.com/office/drawing/2014/main" id="{ADC51A20-414B-25FE-673F-5C12D5EF9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450975"/>
            <a:ext cx="276225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452" name="Picture 4">
            <a:extLst>
              <a:ext uri="{FF2B5EF4-FFF2-40B4-BE49-F238E27FC236}">
                <a16:creationId xmlns:a16="http://schemas.microsoft.com/office/drawing/2014/main" id="{20FB6B3A-F3A2-F954-80C9-F237FAA2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50" y="581025"/>
            <a:ext cx="4219575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2453" name="Text Box 5">
            <a:extLst>
              <a:ext uri="{FF2B5EF4-FFF2-40B4-BE49-F238E27FC236}">
                <a16:creationId xmlns:a16="http://schemas.microsoft.com/office/drawing/2014/main" id="{4395C233-0F24-7C72-8E30-3A48E5EBE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3.2D  Creating and connecting the subform control</a:t>
            </a:r>
          </a:p>
        </p:txBody>
      </p:sp>
      <p:sp>
        <p:nvSpPr>
          <p:cNvPr id="232454" name="AutoShape 6">
            <a:extLst>
              <a:ext uri="{FF2B5EF4-FFF2-40B4-BE49-F238E27FC236}">
                <a16:creationId xmlns:a16="http://schemas.microsoft.com/office/drawing/2014/main" id="{3DA2C0C4-5F7C-43E1-E052-33F7EABEE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2574925"/>
            <a:ext cx="1963738" cy="422275"/>
          </a:xfrm>
          <a:prstGeom prst="wedgeRoundRectCallout">
            <a:avLst>
              <a:gd name="adj1" fmla="val -74421"/>
              <a:gd name="adj2" fmla="val -4962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Name property: </a:t>
            </a:r>
          </a:p>
          <a:p>
            <a:pPr algn="l"/>
            <a:r>
              <a:rPr lang="en-US" altLang="en-US" sz="1000"/>
              <a:t>Other -&gt; Name = subStayList</a:t>
            </a:r>
          </a:p>
        </p:txBody>
      </p:sp>
      <p:sp>
        <p:nvSpPr>
          <p:cNvPr id="232455" name="AutoShape 7">
            <a:extLst>
              <a:ext uri="{FF2B5EF4-FFF2-40B4-BE49-F238E27FC236}">
                <a16:creationId xmlns:a16="http://schemas.microsoft.com/office/drawing/2014/main" id="{EE7C4B8C-8DD2-B64F-0A72-69C48C592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013" y="2784475"/>
            <a:ext cx="1668462" cy="257175"/>
          </a:xfrm>
          <a:prstGeom prst="wedgeRoundRectCallout">
            <a:avLst>
              <a:gd name="adj1" fmla="val 63292"/>
              <a:gd name="adj2" fmla="val -34074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Connect to fsubStayList</a:t>
            </a:r>
          </a:p>
        </p:txBody>
      </p:sp>
      <p:sp>
        <p:nvSpPr>
          <p:cNvPr id="232456" name="AutoShape 8">
            <a:extLst>
              <a:ext uri="{FF2B5EF4-FFF2-40B4-BE49-F238E27FC236}">
                <a16:creationId xmlns:a16="http://schemas.microsoft.com/office/drawing/2014/main" id="{EA1F4390-E6D0-E21F-D8D7-12FCEEB0D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581025"/>
            <a:ext cx="2413000" cy="639763"/>
          </a:xfrm>
          <a:prstGeom prst="homePlate">
            <a:avLst>
              <a:gd name="adj" fmla="val 94293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en-US"/>
              <a:t>Draw a subform control</a:t>
            </a:r>
            <a:endParaRPr lang="en-US" altLang="en-US" u="sng"/>
          </a:p>
        </p:txBody>
      </p:sp>
      <p:sp>
        <p:nvSpPr>
          <p:cNvPr id="232457" name="AutoShape 9">
            <a:extLst>
              <a:ext uri="{FF2B5EF4-FFF2-40B4-BE49-F238E27FC236}">
                <a16:creationId xmlns:a16="http://schemas.microsoft.com/office/drawing/2014/main" id="{D72CAB13-239D-CFC6-C730-36F3D7427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013" y="4937125"/>
            <a:ext cx="1077912" cy="422275"/>
          </a:xfrm>
          <a:prstGeom prst="wedgeRoundRectCallout">
            <a:avLst>
              <a:gd name="adj1" fmla="val 115389"/>
              <a:gd name="adj2" fmla="val -3985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Result in </a:t>
            </a:r>
          </a:p>
          <a:p>
            <a:r>
              <a:rPr lang="en-US" altLang="en-US" sz="1000"/>
              <a:t>Datasheet view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509" name="Picture 1037">
            <a:extLst>
              <a:ext uri="{FF2B5EF4-FFF2-40B4-BE49-F238E27FC236}">
                <a16:creationId xmlns:a16="http://schemas.microsoft.com/office/drawing/2014/main" id="{56B41488-4517-E376-1A6D-A8B4C0651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675" y="2590800"/>
            <a:ext cx="37147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508" name="Picture 1036">
            <a:extLst>
              <a:ext uri="{FF2B5EF4-FFF2-40B4-BE49-F238E27FC236}">
                <a16:creationId xmlns:a16="http://schemas.microsoft.com/office/drawing/2014/main" id="{996E4CC7-5D4C-FEBA-1929-BA4B4140E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725" y="593725"/>
            <a:ext cx="369570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4500" name="Text Box 1028">
            <a:extLst>
              <a:ext uri="{FF2B5EF4-FFF2-40B4-BE49-F238E27FC236}">
                <a16:creationId xmlns:a16="http://schemas.microsoft.com/office/drawing/2014/main" id="{3A03A3FF-1139-8146-73A8-2E5CF9A35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3.2E  Adjusting the subform</a:t>
            </a:r>
          </a:p>
        </p:txBody>
      </p:sp>
      <p:sp>
        <p:nvSpPr>
          <p:cNvPr id="234501" name="AutoShape 1029">
            <a:extLst>
              <a:ext uri="{FF2B5EF4-FFF2-40B4-BE49-F238E27FC236}">
                <a16:creationId xmlns:a16="http://schemas.microsoft.com/office/drawing/2014/main" id="{D2965598-3922-E6E4-22EC-EAD06763E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813" y="2371725"/>
            <a:ext cx="1435100" cy="422275"/>
          </a:xfrm>
          <a:prstGeom prst="wedgeRoundRectCallout">
            <a:avLst>
              <a:gd name="adj1" fmla="val 85176"/>
              <a:gd name="adj2" fmla="val -270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Change labels to</a:t>
            </a:r>
          </a:p>
          <a:p>
            <a:pPr algn="l"/>
            <a:r>
              <a:rPr lang="en-US" altLang="en-US" sz="1000"/>
              <a:t>user-oriented names</a:t>
            </a:r>
          </a:p>
        </p:txBody>
      </p:sp>
      <p:sp>
        <p:nvSpPr>
          <p:cNvPr id="234502" name="AutoShape 1030">
            <a:extLst>
              <a:ext uri="{FF2B5EF4-FFF2-40B4-BE49-F238E27FC236}">
                <a16:creationId xmlns:a16="http://schemas.microsoft.com/office/drawing/2014/main" id="{34F51B57-08C1-2EB2-8A43-9D1AC8DBD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50" y="1597025"/>
            <a:ext cx="1373188" cy="422275"/>
          </a:xfrm>
          <a:prstGeom prst="wedgeRoundRectCallout">
            <a:avLst>
              <a:gd name="adj1" fmla="val 138671"/>
              <a:gd name="adj2" fmla="val 5563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Delete unneccesary</a:t>
            </a:r>
          </a:p>
          <a:p>
            <a:pPr algn="l"/>
            <a:r>
              <a:rPr lang="en-US" altLang="en-US" sz="1000"/>
              <a:t>fields</a:t>
            </a:r>
          </a:p>
        </p:txBody>
      </p:sp>
      <p:sp>
        <p:nvSpPr>
          <p:cNvPr id="234503" name="AutoShape 1031">
            <a:extLst>
              <a:ext uri="{FF2B5EF4-FFF2-40B4-BE49-F238E27FC236}">
                <a16:creationId xmlns:a16="http://schemas.microsoft.com/office/drawing/2014/main" id="{FF695757-772A-1AB7-587C-29B18F8E3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813" y="593725"/>
            <a:ext cx="1344612" cy="587375"/>
          </a:xfrm>
          <a:prstGeom prst="wedgeRoundRectCallout">
            <a:avLst>
              <a:gd name="adj1" fmla="val 73023"/>
              <a:gd name="adj2" fmla="val 1567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Remove navigation</a:t>
            </a:r>
          </a:p>
          <a:p>
            <a:pPr algn="l"/>
            <a:r>
              <a:rPr lang="en-US" altLang="en-US" sz="1000"/>
              <a:t>buttons through</a:t>
            </a:r>
          </a:p>
          <a:p>
            <a:pPr algn="l"/>
            <a:r>
              <a:rPr lang="en-US" altLang="en-US" sz="1000"/>
              <a:t>property box</a:t>
            </a:r>
          </a:p>
        </p:txBody>
      </p:sp>
      <p:sp>
        <p:nvSpPr>
          <p:cNvPr id="234504" name="AutoShape 1032">
            <a:extLst>
              <a:ext uri="{FF2B5EF4-FFF2-40B4-BE49-F238E27FC236}">
                <a16:creationId xmlns:a16="http://schemas.microsoft.com/office/drawing/2014/main" id="{8E1F50B6-443E-75AD-C5C5-1AEF7F0BFC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4625" y="5313363"/>
            <a:ext cx="2247900" cy="422275"/>
          </a:xfrm>
          <a:prstGeom prst="wedgeRoundRectCallout">
            <a:avLst>
              <a:gd name="adj1" fmla="val 58264"/>
              <a:gd name="adj2" fmla="val -38496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Adjust dividing lines.</a:t>
            </a:r>
          </a:p>
          <a:p>
            <a:pPr algn="l"/>
            <a:r>
              <a:rPr lang="en-US" altLang="en-US" sz="1000"/>
              <a:t>Drag or double-click heading line</a:t>
            </a:r>
          </a:p>
        </p:txBody>
      </p:sp>
      <p:sp>
        <p:nvSpPr>
          <p:cNvPr id="234505" name="AutoShape 1033">
            <a:extLst>
              <a:ext uri="{FF2B5EF4-FFF2-40B4-BE49-F238E27FC236}">
                <a16:creationId xmlns:a16="http://schemas.microsoft.com/office/drawing/2014/main" id="{2098D2C8-A6F1-CEC4-ED86-9577DF163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5888" y="5313363"/>
            <a:ext cx="2012950" cy="422275"/>
          </a:xfrm>
          <a:prstGeom prst="wedgeRoundRectCallout">
            <a:avLst>
              <a:gd name="adj1" fmla="val -3074"/>
              <a:gd name="adj2" fmla="val -39097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Reorder columns:</a:t>
            </a:r>
          </a:p>
          <a:p>
            <a:pPr algn="l"/>
            <a:r>
              <a:rPr lang="en-US" altLang="en-US" sz="1000"/>
              <a:t>Mark column + drag and drop</a:t>
            </a:r>
          </a:p>
        </p:txBody>
      </p:sp>
      <p:pic>
        <p:nvPicPr>
          <p:cNvPr id="234510" name="Picture 1038">
            <a:extLst>
              <a:ext uri="{FF2B5EF4-FFF2-40B4-BE49-F238E27FC236}">
                <a16:creationId xmlns:a16="http://schemas.microsoft.com/office/drawing/2014/main" id="{4D42B82D-6FE6-6B80-1EBA-068115518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13" y="4041775"/>
            <a:ext cx="1343025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511" name="Picture 1039">
            <a:extLst>
              <a:ext uri="{FF2B5EF4-FFF2-40B4-BE49-F238E27FC236}">
                <a16:creationId xmlns:a16="http://schemas.microsoft.com/office/drawing/2014/main" id="{4CBD44C5-F871-AE1A-DD9F-72CCE70FB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34544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4512" name="AutoShape 1040">
            <a:extLst>
              <a:ext uri="{FF2B5EF4-FFF2-40B4-BE49-F238E27FC236}">
                <a16:creationId xmlns:a16="http://schemas.microsoft.com/office/drawing/2014/main" id="{0FCDA9C3-5745-998E-3507-BE3036DF2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191000"/>
            <a:ext cx="1309688" cy="422275"/>
          </a:xfrm>
          <a:prstGeom prst="wedgeRoundRectCallout">
            <a:avLst>
              <a:gd name="adj1" fmla="val -11699"/>
              <a:gd name="adj2" fmla="val -18345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Field List for</a:t>
            </a:r>
          </a:p>
          <a:p>
            <a:pPr algn="l"/>
            <a:r>
              <a:rPr lang="en-US" altLang="en-US" sz="1000"/>
              <a:t>adding more fields</a:t>
            </a:r>
          </a:p>
        </p:txBody>
      </p:sp>
      <p:sp>
        <p:nvSpPr>
          <p:cNvPr id="234513" name="AutoShape 1041">
            <a:extLst>
              <a:ext uri="{FF2B5EF4-FFF2-40B4-BE49-F238E27FC236}">
                <a16:creationId xmlns:a16="http://schemas.microsoft.com/office/drawing/2014/main" id="{0D4C89F1-9153-36FA-6CAD-F081175D3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3675" y="3336925"/>
            <a:ext cx="574675" cy="422275"/>
          </a:xfrm>
          <a:prstGeom prst="wedgeRoundRectCallout">
            <a:avLst>
              <a:gd name="adj1" fmla="val 140606"/>
              <a:gd name="adj2" fmla="val -32105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Drag to</a:t>
            </a:r>
          </a:p>
          <a:p>
            <a:r>
              <a:rPr lang="en-US" altLang="en-US" sz="1000"/>
              <a:t>form</a:t>
            </a:r>
          </a:p>
        </p:txBody>
      </p:sp>
      <p:sp>
        <p:nvSpPr>
          <p:cNvPr id="234516" name="AutoShape 1044">
            <a:extLst>
              <a:ext uri="{FF2B5EF4-FFF2-40B4-BE49-F238E27FC236}">
                <a16:creationId xmlns:a16="http://schemas.microsoft.com/office/drawing/2014/main" id="{E6ABB640-999A-DCDB-3487-46C8F5BCC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3675" y="3336925"/>
            <a:ext cx="574675" cy="422275"/>
          </a:xfrm>
          <a:prstGeom prst="wedgeRoundRectCallout">
            <a:avLst>
              <a:gd name="adj1" fmla="val -63810"/>
              <a:gd name="adj2" fmla="val 28721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Drag to</a:t>
            </a:r>
          </a:p>
          <a:p>
            <a:r>
              <a:rPr lang="en-US" altLang="en-US" sz="1000"/>
              <a:t>form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970" name="Picture 18">
            <a:extLst>
              <a:ext uri="{FF2B5EF4-FFF2-40B4-BE49-F238E27FC236}">
                <a16:creationId xmlns:a16="http://schemas.microsoft.com/office/drawing/2014/main" id="{6D6DEAA4-E8E7-89DB-30DC-091C92F76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81025"/>
            <a:ext cx="369570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3968" name="Picture 16">
            <a:extLst>
              <a:ext uri="{FF2B5EF4-FFF2-40B4-BE49-F238E27FC236}">
                <a16:creationId xmlns:a16="http://schemas.microsoft.com/office/drawing/2014/main" id="{A5F3070E-CA7F-149D-2AD1-2E5A8AB0B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543175"/>
            <a:ext cx="36957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3956" name="Text Box 4">
            <a:extLst>
              <a:ext uri="{FF2B5EF4-FFF2-40B4-BE49-F238E27FC236}">
                <a16:creationId xmlns:a16="http://schemas.microsoft.com/office/drawing/2014/main" id="{0A29832B-23B9-8869-6ED7-646807767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3.2F  Mockup subform: Roomlist for a guest</a:t>
            </a:r>
          </a:p>
        </p:txBody>
      </p:sp>
      <p:sp>
        <p:nvSpPr>
          <p:cNvPr id="253957" name="AutoShape 5">
            <a:extLst>
              <a:ext uri="{FF2B5EF4-FFF2-40B4-BE49-F238E27FC236}">
                <a16:creationId xmlns:a16="http://schemas.microsoft.com/office/drawing/2014/main" id="{84E8AA5B-04F8-1E0A-7837-848712195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957638"/>
            <a:ext cx="2078038" cy="422275"/>
          </a:xfrm>
          <a:prstGeom prst="wedgeRoundRectCallout">
            <a:avLst>
              <a:gd name="adj1" fmla="val 82236"/>
              <a:gd name="adj2" fmla="val -4436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Add unbound textboxes</a:t>
            </a:r>
          </a:p>
          <a:p>
            <a:pPr algn="l"/>
            <a:r>
              <a:rPr lang="en-US" altLang="en-US" sz="1000"/>
              <a:t>Give them user oriented labels</a:t>
            </a:r>
          </a:p>
        </p:txBody>
      </p:sp>
      <p:sp>
        <p:nvSpPr>
          <p:cNvPr id="253958" name="AutoShape 6">
            <a:extLst>
              <a:ext uri="{FF2B5EF4-FFF2-40B4-BE49-F238E27FC236}">
                <a16:creationId xmlns:a16="http://schemas.microsoft.com/office/drawing/2014/main" id="{E77E1FEE-8E26-91AA-8A06-F94A365EE5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5400" y="3389313"/>
            <a:ext cx="852488" cy="422275"/>
          </a:xfrm>
          <a:prstGeom prst="wedgeRoundRectCallout">
            <a:avLst>
              <a:gd name="adj1" fmla="val 107356"/>
              <a:gd name="adj2" fmla="val -3157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Delete all</a:t>
            </a:r>
          </a:p>
          <a:p>
            <a:pPr algn="l"/>
            <a:r>
              <a:rPr lang="en-US" altLang="en-US" sz="1000"/>
              <a:t>guest fields</a:t>
            </a:r>
          </a:p>
        </p:txBody>
      </p:sp>
      <p:sp>
        <p:nvSpPr>
          <p:cNvPr id="253960" name="AutoShape 8">
            <a:extLst>
              <a:ext uri="{FF2B5EF4-FFF2-40B4-BE49-F238E27FC236}">
                <a16:creationId xmlns:a16="http://schemas.microsoft.com/office/drawing/2014/main" id="{B0E4781B-2FD5-FBD1-36A6-B9E7B20F6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763" y="4583113"/>
            <a:ext cx="1724025" cy="422275"/>
          </a:xfrm>
          <a:prstGeom prst="wedgeRoundRectCallout">
            <a:avLst>
              <a:gd name="adj1" fmla="val 79560"/>
              <a:gd name="adj2" fmla="val -4699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Switch to Datasheet view</a:t>
            </a:r>
          </a:p>
          <a:p>
            <a:pPr algn="l"/>
            <a:r>
              <a:rPr lang="en-US" altLang="en-US" sz="1000"/>
              <a:t>- the mockup is ready</a:t>
            </a:r>
          </a:p>
        </p:txBody>
      </p:sp>
      <p:sp>
        <p:nvSpPr>
          <p:cNvPr id="253964" name="AutoShape 12">
            <a:extLst>
              <a:ext uri="{FF2B5EF4-FFF2-40B4-BE49-F238E27FC236}">
                <a16:creationId xmlns:a16="http://schemas.microsoft.com/office/drawing/2014/main" id="{75CD4179-6A0F-7FC5-4E01-ED00747C6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463" y="2589213"/>
            <a:ext cx="3155950" cy="639762"/>
          </a:xfrm>
          <a:prstGeom prst="homePlate">
            <a:avLst>
              <a:gd name="adj" fmla="val 123325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en-US"/>
              <a:t>Make a copy of fsubStayList</a:t>
            </a:r>
          </a:p>
          <a:p>
            <a:pPr algn="l"/>
            <a:r>
              <a:rPr lang="en-US" altLang="en-US"/>
              <a:t>Call it fsubRoomListMockup</a:t>
            </a:r>
            <a:endParaRPr lang="en-US" altLang="en-US" u="sng"/>
          </a:p>
        </p:txBody>
      </p:sp>
      <p:sp>
        <p:nvSpPr>
          <p:cNvPr id="253966" name="AutoShape 14">
            <a:extLst>
              <a:ext uri="{FF2B5EF4-FFF2-40B4-BE49-F238E27FC236}">
                <a16:creationId xmlns:a16="http://schemas.microsoft.com/office/drawing/2014/main" id="{FD681F90-C3DA-2B59-A66E-91D17E7BA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6900" y="822325"/>
            <a:ext cx="1155700" cy="781050"/>
          </a:xfrm>
          <a:prstGeom prst="wedgeRoundRectCallout">
            <a:avLst>
              <a:gd name="adj1" fmla="val 137639"/>
              <a:gd name="adj2" fmla="val 1829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/>
              <a:t>Wanted:</a:t>
            </a:r>
          </a:p>
          <a:p>
            <a:pPr algn="l"/>
            <a:r>
              <a:rPr lang="en-US" altLang="en-US"/>
              <a:t>Tool-based</a:t>
            </a:r>
          </a:p>
          <a:p>
            <a:pPr algn="l"/>
            <a:r>
              <a:rPr lang="en-US" altLang="en-US"/>
              <a:t>mockup list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3" name="Text Box 3">
            <a:extLst>
              <a:ext uri="{FF2B5EF4-FFF2-40B4-BE49-F238E27FC236}">
                <a16:creationId xmlns:a16="http://schemas.microsoft.com/office/drawing/2014/main" id="{3A6CCF65-0CB0-CE41-4297-CFB432131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3.2G  Subform in Form view</a:t>
            </a:r>
          </a:p>
        </p:txBody>
      </p:sp>
      <p:sp>
        <p:nvSpPr>
          <p:cNvPr id="256007" name="AutoShape 7">
            <a:extLst>
              <a:ext uri="{FF2B5EF4-FFF2-40B4-BE49-F238E27FC236}">
                <a16:creationId xmlns:a16="http://schemas.microsoft.com/office/drawing/2014/main" id="{1B404DA0-0448-3CAC-8FC5-9E65D830B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463" y="3008313"/>
            <a:ext cx="2789237" cy="776287"/>
          </a:xfrm>
          <a:prstGeom prst="homePlate">
            <a:avLst>
              <a:gd name="adj" fmla="val 89826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en-US"/>
              <a:t>Make a copy of </a:t>
            </a:r>
          </a:p>
          <a:p>
            <a:pPr algn="l"/>
            <a:r>
              <a:rPr lang="en-US" altLang="en-US"/>
              <a:t>fsubStayList</a:t>
            </a:r>
          </a:p>
          <a:p>
            <a:pPr algn="l"/>
            <a:r>
              <a:rPr lang="en-US" altLang="en-US"/>
              <a:t>Call it fsubStayList2</a:t>
            </a:r>
            <a:endParaRPr lang="en-US" altLang="en-US" u="sng"/>
          </a:p>
        </p:txBody>
      </p:sp>
      <p:pic>
        <p:nvPicPr>
          <p:cNvPr id="256010" name="Picture 10">
            <a:extLst>
              <a:ext uri="{FF2B5EF4-FFF2-40B4-BE49-F238E27FC236}">
                <a16:creationId xmlns:a16="http://schemas.microsoft.com/office/drawing/2014/main" id="{234E496E-58A1-6FD7-1557-49FD83FA8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5" y="581025"/>
            <a:ext cx="37147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11" name="Picture 11">
            <a:extLst>
              <a:ext uri="{FF2B5EF4-FFF2-40B4-BE49-F238E27FC236}">
                <a16:creationId xmlns:a16="http://schemas.microsoft.com/office/drawing/2014/main" id="{30FD49A3-9CC8-42A6-07A9-E062CF87F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525" y="3343275"/>
            <a:ext cx="36957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09" name="AutoShape 9">
            <a:extLst>
              <a:ext uri="{FF2B5EF4-FFF2-40B4-BE49-F238E27FC236}">
                <a16:creationId xmlns:a16="http://schemas.microsoft.com/office/drawing/2014/main" id="{82C7506A-D318-2356-5EB1-63E654506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1401763"/>
            <a:ext cx="1687513" cy="552450"/>
          </a:xfrm>
          <a:prstGeom prst="wedgeRoundRectCallout">
            <a:avLst>
              <a:gd name="adj1" fmla="val 89509"/>
              <a:gd name="adj2" fmla="val 11264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/>
              <a:t>Wanted: Subform</a:t>
            </a:r>
          </a:p>
          <a:p>
            <a:pPr algn="l"/>
            <a:r>
              <a:rPr lang="en-US" altLang="en-US"/>
              <a:t>in Form view</a:t>
            </a:r>
          </a:p>
        </p:txBody>
      </p:sp>
      <p:sp>
        <p:nvSpPr>
          <p:cNvPr id="256005" name="AutoShape 5">
            <a:extLst>
              <a:ext uri="{FF2B5EF4-FFF2-40B4-BE49-F238E27FC236}">
                <a16:creationId xmlns:a16="http://schemas.microsoft.com/office/drawing/2014/main" id="{8D702B04-3F0C-D26F-B2FB-C4B98C56B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350" y="3957638"/>
            <a:ext cx="1433513" cy="422275"/>
          </a:xfrm>
          <a:prstGeom prst="wedgeRoundRectCallout">
            <a:avLst>
              <a:gd name="adj1" fmla="val 130954"/>
              <a:gd name="adj2" fmla="val 450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Drag Detail down to</a:t>
            </a:r>
          </a:p>
          <a:p>
            <a:pPr algn="l"/>
            <a:r>
              <a:rPr lang="en-US" altLang="en-US" sz="1000"/>
              <a:t>make a Form Header</a:t>
            </a:r>
          </a:p>
        </p:txBody>
      </p:sp>
      <p:sp>
        <p:nvSpPr>
          <p:cNvPr id="256004" name="AutoShape 4">
            <a:extLst>
              <a:ext uri="{FF2B5EF4-FFF2-40B4-BE49-F238E27FC236}">
                <a16:creationId xmlns:a16="http://schemas.microsoft.com/office/drawing/2014/main" id="{ABA67608-1762-BC38-E047-D47595F40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1013" y="4940300"/>
            <a:ext cx="950912" cy="422275"/>
          </a:xfrm>
          <a:prstGeom prst="wedgeRoundRectCallout">
            <a:avLst>
              <a:gd name="adj1" fmla="val -74208"/>
              <a:gd name="adj2" fmla="val -25300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Add labels to</a:t>
            </a:r>
          </a:p>
          <a:p>
            <a:pPr algn="l"/>
            <a:r>
              <a:rPr lang="en-US" altLang="en-US" sz="1000"/>
              <a:t>the header</a:t>
            </a:r>
          </a:p>
        </p:txBody>
      </p:sp>
      <p:sp>
        <p:nvSpPr>
          <p:cNvPr id="256006" name="AutoShape 6">
            <a:extLst>
              <a:ext uri="{FF2B5EF4-FFF2-40B4-BE49-F238E27FC236}">
                <a16:creationId xmlns:a16="http://schemas.microsoft.com/office/drawing/2014/main" id="{AE76B9FA-10C0-A8D6-3623-A50458560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4738688"/>
            <a:ext cx="2017713" cy="422275"/>
          </a:xfrm>
          <a:prstGeom prst="wedgeRoundRectCallout">
            <a:avLst>
              <a:gd name="adj1" fmla="val 91069"/>
              <a:gd name="adj2" fmla="val -6503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Delete labels from detail area.</a:t>
            </a:r>
          </a:p>
          <a:p>
            <a:pPr algn="l"/>
            <a:r>
              <a:rPr lang="en-US" altLang="en-US" sz="1000"/>
              <a:t>Adjust fields.</a:t>
            </a:r>
          </a:p>
        </p:txBody>
      </p:sp>
      <p:grpSp>
        <p:nvGrpSpPr>
          <p:cNvPr id="256019" name="Group 19">
            <a:extLst>
              <a:ext uri="{FF2B5EF4-FFF2-40B4-BE49-F238E27FC236}">
                <a16:creationId xmlns:a16="http://schemas.microsoft.com/office/drawing/2014/main" id="{48CD790C-B1C2-5AD4-5746-A97356A729A3}"/>
              </a:ext>
            </a:extLst>
          </p:cNvPr>
          <p:cNvGrpSpPr>
            <a:grpSpLocks/>
          </p:cNvGrpSpPr>
          <p:nvPr/>
        </p:nvGrpSpPr>
        <p:grpSpPr bwMode="auto">
          <a:xfrm>
            <a:off x="4318000" y="4041775"/>
            <a:ext cx="255588" cy="312738"/>
            <a:chOff x="1800" y="3153"/>
            <a:chExt cx="161" cy="197"/>
          </a:xfrm>
        </p:grpSpPr>
        <p:sp>
          <p:nvSpPr>
            <p:cNvPr id="256014" name="Line 14">
              <a:extLst>
                <a:ext uri="{FF2B5EF4-FFF2-40B4-BE49-F238E27FC236}">
                  <a16:creationId xmlns:a16="http://schemas.microsoft.com/office/drawing/2014/main" id="{1DC11F65-10FA-7428-558A-CA30007098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0" y="3252"/>
              <a:ext cx="16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56015" name="Line 15">
              <a:extLst>
                <a:ext uri="{FF2B5EF4-FFF2-40B4-BE49-F238E27FC236}">
                  <a16:creationId xmlns:a16="http://schemas.microsoft.com/office/drawing/2014/main" id="{F01173F6-2A1B-90C4-CB86-91C6EE80A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1" y="3153"/>
              <a:ext cx="0" cy="1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56017" name="Line 17">
              <a:extLst>
                <a:ext uri="{FF2B5EF4-FFF2-40B4-BE49-F238E27FC236}">
                  <a16:creationId xmlns:a16="http://schemas.microsoft.com/office/drawing/2014/main" id="{CF8A1DA4-E803-C6DE-CEC1-1C489C2015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1" y="3174"/>
              <a:ext cx="0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56024" name="AutoShape 24">
            <a:extLst>
              <a:ext uri="{FF2B5EF4-FFF2-40B4-BE49-F238E27FC236}">
                <a16:creationId xmlns:a16="http://schemas.microsoft.com/office/drawing/2014/main" id="{60C2B06C-FF90-E3B3-C4D4-B6B7717F9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0" y="1763713"/>
            <a:ext cx="858838" cy="352425"/>
          </a:xfrm>
          <a:prstGeom prst="wedgeRoundRectCallout">
            <a:avLst>
              <a:gd name="adj1" fmla="val -92514"/>
              <a:gd name="adj2" fmla="val -225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Header</a:t>
            </a:r>
          </a:p>
        </p:txBody>
      </p:sp>
      <p:sp>
        <p:nvSpPr>
          <p:cNvPr id="256025" name="AutoShape 25">
            <a:extLst>
              <a:ext uri="{FF2B5EF4-FFF2-40B4-BE49-F238E27FC236}">
                <a16:creationId xmlns:a16="http://schemas.microsoft.com/office/drawing/2014/main" id="{DF7828BB-58DF-7CB0-1B25-6FC08B9C3D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8950" y="2335213"/>
            <a:ext cx="838200" cy="352425"/>
          </a:xfrm>
          <a:prstGeom prst="wedgeRoundRectCallout">
            <a:avLst>
              <a:gd name="adj1" fmla="val -92208"/>
              <a:gd name="adj2" fmla="val -225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Details</a:t>
            </a:r>
          </a:p>
        </p:txBody>
      </p:sp>
      <p:sp>
        <p:nvSpPr>
          <p:cNvPr id="256026" name="AutoShape 26">
            <a:extLst>
              <a:ext uri="{FF2B5EF4-FFF2-40B4-BE49-F238E27FC236}">
                <a16:creationId xmlns:a16="http://schemas.microsoft.com/office/drawing/2014/main" id="{51383028-5239-9B0B-A30A-CEAC57621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1338" y="3903663"/>
            <a:ext cx="858837" cy="352425"/>
          </a:xfrm>
          <a:prstGeom prst="wedgeRoundRectCallout">
            <a:avLst>
              <a:gd name="adj1" fmla="val -128005"/>
              <a:gd name="adj2" fmla="val 135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Header</a:t>
            </a:r>
          </a:p>
        </p:txBody>
      </p:sp>
      <p:sp>
        <p:nvSpPr>
          <p:cNvPr id="256027" name="AutoShape 27">
            <a:extLst>
              <a:ext uri="{FF2B5EF4-FFF2-40B4-BE49-F238E27FC236}">
                <a16:creationId xmlns:a16="http://schemas.microsoft.com/office/drawing/2014/main" id="{EB9034D1-EE22-B7AA-6DCF-3356ED824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6425" y="4475163"/>
            <a:ext cx="733425" cy="352425"/>
          </a:xfrm>
          <a:prstGeom prst="wedgeRoundRectCallout">
            <a:avLst>
              <a:gd name="adj1" fmla="val -151083"/>
              <a:gd name="adj2" fmla="val -3108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Detail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4" name="Picture 236">
            <a:extLst>
              <a:ext uri="{FF2B5EF4-FFF2-40B4-BE49-F238E27FC236}">
                <a16:creationId xmlns:a16="http://schemas.microsoft.com/office/drawing/2014/main" id="{2DF2B380-D3C2-39E7-2118-5D9DB4370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56769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71" name="Picture 223">
            <a:extLst>
              <a:ext uri="{FF2B5EF4-FFF2-40B4-BE49-F238E27FC236}">
                <a16:creationId xmlns:a16="http://schemas.microsoft.com/office/drawing/2014/main" id="{AD6C766D-0928-0269-E67F-4A34BD115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8" y="3375025"/>
            <a:ext cx="34385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40" name="Text Box 192">
            <a:extLst>
              <a:ext uri="{FF2B5EF4-FFF2-40B4-BE49-F238E27FC236}">
                <a16:creationId xmlns:a16="http://schemas.microsoft.com/office/drawing/2014/main" id="{4BE31DEA-825F-0900-3D47-B5A83A7FA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3.1A  Create a Form - a user window</a:t>
            </a:r>
          </a:p>
        </p:txBody>
      </p:sp>
      <p:sp>
        <p:nvSpPr>
          <p:cNvPr id="2266" name="AutoShape 218">
            <a:extLst>
              <a:ext uri="{FF2B5EF4-FFF2-40B4-BE49-F238E27FC236}">
                <a16:creationId xmlns:a16="http://schemas.microsoft.com/office/drawing/2014/main" id="{C9A4D61D-9CE8-4800-173A-E058283A9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7588" y="4105275"/>
            <a:ext cx="1012825" cy="257175"/>
          </a:xfrm>
          <a:prstGeom prst="wedgeRoundRectCallout">
            <a:avLst>
              <a:gd name="adj1" fmla="val -88403"/>
              <a:gd name="adj2" fmla="val -7283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Create a Form</a:t>
            </a:r>
          </a:p>
        </p:txBody>
      </p:sp>
      <p:sp>
        <p:nvSpPr>
          <p:cNvPr id="2267" name="AutoShape 219">
            <a:extLst>
              <a:ext uri="{FF2B5EF4-FFF2-40B4-BE49-F238E27FC236}">
                <a16:creationId xmlns:a16="http://schemas.microsoft.com/office/drawing/2014/main" id="{E0B89420-4C1F-630F-F4EB-FF14564F7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2125" y="4759325"/>
            <a:ext cx="1208088" cy="422275"/>
          </a:xfrm>
          <a:prstGeom prst="wedgeRoundRectCallout">
            <a:avLst>
              <a:gd name="adj1" fmla="val -94116"/>
              <a:gd name="adj2" fmla="val -973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List of forms </a:t>
            </a:r>
          </a:p>
          <a:p>
            <a:pPr algn="l"/>
            <a:r>
              <a:rPr lang="en-US" altLang="en-US" sz="1000"/>
              <a:t>(empty initially)   </a:t>
            </a:r>
          </a:p>
        </p:txBody>
      </p:sp>
      <p:sp>
        <p:nvSpPr>
          <p:cNvPr id="2272" name="AutoShape 224">
            <a:extLst>
              <a:ext uri="{FF2B5EF4-FFF2-40B4-BE49-F238E27FC236}">
                <a16:creationId xmlns:a16="http://schemas.microsoft.com/office/drawing/2014/main" id="{BF2B66EC-CDEC-5981-79A9-35E47ADD5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775075"/>
            <a:ext cx="1096963" cy="587375"/>
          </a:xfrm>
          <a:prstGeom prst="wedgeRoundRectCallout">
            <a:avLst>
              <a:gd name="adj1" fmla="val 67231"/>
              <a:gd name="adj2" fmla="val 10450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The </a:t>
            </a:r>
            <a:r>
              <a:rPr lang="en-US" altLang="en-US" sz="1000" i="1"/>
              <a:t>Forms</a:t>
            </a:r>
            <a:r>
              <a:rPr lang="en-US" altLang="en-US" sz="1000"/>
              <a:t> </a:t>
            </a:r>
          </a:p>
          <a:p>
            <a:pPr algn="l"/>
            <a:r>
              <a:rPr lang="en-US" altLang="en-US" sz="1000"/>
              <a:t>(user windows)</a:t>
            </a:r>
          </a:p>
          <a:p>
            <a:pPr algn="l"/>
            <a:r>
              <a:rPr lang="en-US" altLang="en-US" sz="1000"/>
              <a:t>of the database</a:t>
            </a:r>
          </a:p>
        </p:txBody>
      </p:sp>
      <p:sp>
        <p:nvSpPr>
          <p:cNvPr id="2276" name="AutoShape 228">
            <a:extLst>
              <a:ext uri="{FF2B5EF4-FFF2-40B4-BE49-F238E27FC236}">
                <a16:creationId xmlns:a16="http://schemas.microsoft.com/office/drawing/2014/main" id="{B1F98AA0-BD2A-41F2-2A58-729845D33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5413" y="2028825"/>
            <a:ext cx="1111250" cy="781050"/>
          </a:xfrm>
          <a:prstGeom prst="wedgeRoundRectCallout">
            <a:avLst>
              <a:gd name="adj1" fmla="val -29000"/>
              <a:gd name="adj2" fmla="val -284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/>
              <a:t>Wanted:</a:t>
            </a:r>
          </a:p>
          <a:p>
            <a:pPr algn="l"/>
            <a:r>
              <a:rPr lang="en-US" altLang="en-US"/>
              <a:t>Tool-based</a:t>
            </a:r>
          </a:p>
          <a:p>
            <a:pPr algn="l"/>
            <a:r>
              <a:rPr lang="en-US" altLang="en-US"/>
              <a:t>mockup</a:t>
            </a:r>
          </a:p>
        </p:txBody>
      </p:sp>
      <p:sp>
        <p:nvSpPr>
          <p:cNvPr id="2279" name="AutoShape 231">
            <a:extLst>
              <a:ext uri="{FF2B5EF4-FFF2-40B4-BE49-F238E27FC236}">
                <a16:creationId xmlns:a16="http://schemas.microsoft.com/office/drawing/2014/main" id="{002BF5FB-6F7C-AB2F-170C-6F459B2DC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4300" y="854075"/>
            <a:ext cx="717550" cy="257175"/>
          </a:xfrm>
          <a:prstGeom prst="wedgeRoundRectCallout">
            <a:avLst>
              <a:gd name="adj1" fmla="val -84954"/>
              <a:gd name="adj2" fmla="val -1357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The Form</a:t>
            </a:r>
          </a:p>
        </p:txBody>
      </p:sp>
      <p:sp>
        <p:nvSpPr>
          <p:cNvPr id="2280" name="AutoShape 232">
            <a:extLst>
              <a:ext uri="{FF2B5EF4-FFF2-40B4-BE49-F238E27FC236}">
                <a16:creationId xmlns:a16="http://schemas.microsoft.com/office/drawing/2014/main" id="{4291D24D-8E12-4778-544F-6E4C49D7F7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4775" y="1771650"/>
            <a:ext cx="658813" cy="257175"/>
          </a:xfrm>
          <a:prstGeom prst="wedgeRoundRectCallout">
            <a:avLst>
              <a:gd name="adj1" fmla="val -148315"/>
              <a:gd name="adj2" fmla="val -18642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Controls</a:t>
            </a:r>
          </a:p>
        </p:txBody>
      </p:sp>
      <p:sp>
        <p:nvSpPr>
          <p:cNvPr id="2282" name="AutoShape 234">
            <a:extLst>
              <a:ext uri="{FF2B5EF4-FFF2-40B4-BE49-F238E27FC236}">
                <a16:creationId xmlns:a16="http://schemas.microsoft.com/office/drawing/2014/main" id="{C6B12B96-E8D9-6310-12A5-5B556098C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4300" y="1771650"/>
            <a:ext cx="658813" cy="257175"/>
          </a:xfrm>
          <a:prstGeom prst="wedgeRoundRectCallout">
            <a:avLst>
              <a:gd name="adj1" fmla="val -120843"/>
              <a:gd name="adj2" fmla="val 10000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Controls</a:t>
            </a:r>
          </a:p>
        </p:txBody>
      </p:sp>
      <p:sp>
        <p:nvSpPr>
          <p:cNvPr id="2283" name="AutoShape 235">
            <a:extLst>
              <a:ext uri="{FF2B5EF4-FFF2-40B4-BE49-F238E27FC236}">
                <a16:creationId xmlns:a16="http://schemas.microsoft.com/office/drawing/2014/main" id="{EF165F36-AA5C-3ED1-273F-2AC0B3BF3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1125" y="1771650"/>
            <a:ext cx="658813" cy="257175"/>
          </a:xfrm>
          <a:prstGeom prst="wedgeRoundRectCallout">
            <a:avLst>
              <a:gd name="adj1" fmla="val -140120"/>
              <a:gd name="adj2" fmla="val -38394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Controls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46" name="Picture 2">
            <a:extLst>
              <a:ext uri="{FF2B5EF4-FFF2-40B4-BE49-F238E27FC236}">
                <a16:creationId xmlns:a16="http://schemas.microsoft.com/office/drawing/2014/main" id="{F75E9CC4-A0E6-AFE7-0DE8-3264EBA9A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4902200"/>
            <a:ext cx="30670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6547" name="Freeform 3">
            <a:extLst>
              <a:ext uri="{FF2B5EF4-FFF2-40B4-BE49-F238E27FC236}">
                <a16:creationId xmlns:a16="http://schemas.microsoft.com/office/drawing/2014/main" id="{BA7BEC28-44B2-0FF4-8254-BFEF64D5C811}"/>
              </a:ext>
            </a:extLst>
          </p:cNvPr>
          <p:cNvSpPr>
            <a:spLocks/>
          </p:cNvSpPr>
          <p:nvPr/>
        </p:nvSpPr>
        <p:spPr bwMode="auto">
          <a:xfrm>
            <a:off x="3403600" y="4470400"/>
            <a:ext cx="1270000" cy="457200"/>
          </a:xfrm>
          <a:custGeom>
            <a:avLst/>
            <a:gdLst>
              <a:gd name="T0" fmla="*/ 0 w 800"/>
              <a:gd name="T1" fmla="*/ 0 h 288"/>
              <a:gd name="T2" fmla="*/ 800 w 800"/>
              <a:gd name="T3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00" h="288">
                <a:moveTo>
                  <a:pt x="0" y="0"/>
                </a:moveTo>
                <a:cubicBezTo>
                  <a:pt x="288" y="176"/>
                  <a:pt x="488" y="200"/>
                  <a:pt x="800" y="28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6548" name="Freeform 4">
            <a:extLst>
              <a:ext uri="{FF2B5EF4-FFF2-40B4-BE49-F238E27FC236}">
                <a16:creationId xmlns:a16="http://schemas.microsoft.com/office/drawing/2014/main" id="{571F2E36-5D40-82A8-703E-51D51C60F040}"/>
              </a:ext>
            </a:extLst>
          </p:cNvPr>
          <p:cNvSpPr>
            <a:spLocks/>
          </p:cNvSpPr>
          <p:nvPr/>
        </p:nvSpPr>
        <p:spPr bwMode="auto">
          <a:xfrm>
            <a:off x="5105400" y="4460875"/>
            <a:ext cx="2603500" cy="466725"/>
          </a:xfrm>
          <a:custGeom>
            <a:avLst/>
            <a:gdLst>
              <a:gd name="T0" fmla="*/ 0 w 1640"/>
              <a:gd name="T1" fmla="*/ 0 h 294"/>
              <a:gd name="T2" fmla="*/ 1640 w 1640"/>
              <a:gd name="T3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0" h="294">
                <a:moveTo>
                  <a:pt x="0" y="0"/>
                </a:moveTo>
                <a:cubicBezTo>
                  <a:pt x="328" y="174"/>
                  <a:pt x="960" y="214"/>
                  <a:pt x="1640" y="29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6550" name="Text Box 6">
            <a:extLst>
              <a:ext uri="{FF2B5EF4-FFF2-40B4-BE49-F238E27FC236}">
                <a16:creationId xmlns:a16="http://schemas.microsoft.com/office/drawing/2014/main" id="{7A7D686D-1DE2-7927-EA6D-30F8AE7C9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3.2H  Summary of subform concepts</a:t>
            </a:r>
          </a:p>
        </p:txBody>
      </p:sp>
      <p:pic>
        <p:nvPicPr>
          <p:cNvPr id="236551" name="Picture 7">
            <a:extLst>
              <a:ext uri="{FF2B5EF4-FFF2-40B4-BE49-F238E27FC236}">
                <a16:creationId xmlns:a16="http://schemas.microsoft.com/office/drawing/2014/main" id="{1F8AB0D5-ACF1-39EF-88BB-70F0783E8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584200"/>
            <a:ext cx="3705225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6552" name="AutoShape 8">
            <a:extLst>
              <a:ext uri="{FF2B5EF4-FFF2-40B4-BE49-F238E27FC236}">
                <a16:creationId xmlns:a16="http://schemas.microsoft.com/office/drawing/2014/main" id="{DB7F81B5-0A2F-8F3A-A17A-FEB670873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675" y="2257425"/>
            <a:ext cx="1620838" cy="358775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Subform control</a:t>
            </a:r>
          </a:p>
        </p:txBody>
      </p:sp>
      <p:sp>
        <p:nvSpPr>
          <p:cNvPr id="236553" name="AutoShape 9">
            <a:extLst>
              <a:ext uri="{FF2B5EF4-FFF2-40B4-BE49-F238E27FC236}">
                <a16:creationId xmlns:a16="http://schemas.microsoft.com/office/drawing/2014/main" id="{06B4AEB0-1189-6BDA-03F2-4EAE9E292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7725" y="1282700"/>
            <a:ext cx="1085850" cy="3587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Main form</a:t>
            </a:r>
          </a:p>
        </p:txBody>
      </p:sp>
      <p:sp>
        <p:nvSpPr>
          <p:cNvPr id="236555" name="Freeform 11">
            <a:extLst>
              <a:ext uri="{FF2B5EF4-FFF2-40B4-BE49-F238E27FC236}">
                <a16:creationId xmlns:a16="http://schemas.microsoft.com/office/drawing/2014/main" id="{2749E66A-ACFD-83C4-558E-0D4A745BA149}"/>
              </a:ext>
            </a:extLst>
          </p:cNvPr>
          <p:cNvSpPr>
            <a:spLocks/>
          </p:cNvSpPr>
          <p:nvPr/>
        </p:nvSpPr>
        <p:spPr bwMode="auto">
          <a:xfrm>
            <a:off x="673100" y="1816100"/>
            <a:ext cx="1168400" cy="1562100"/>
          </a:xfrm>
          <a:custGeom>
            <a:avLst/>
            <a:gdLst>
              <a:gd name="T0" fmla="*/ 0 w 736"/>
              <a:gd name="T1" fmla="*/ 0 h 984"/>
              <a:gd name="T2" fmla="*/ 736 w 736"/>
              <a:gd name="T3" fmla="*/ 984 h 9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36" h="984">
                <a:moveTo>
                  <a:pt x="0" y="0"/>
                </a:moveTo>
                <a:cubicBezTo>
                  <a:pt x="112" y="488"/>
                  <a:pt x="488" y="848"/>
                  <a:pt x="736" y="98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6556" name="Freeform 12">
            <a:extLst>
              <a:ext uri="{FF2B5EF4-FFF2-40B4-BE49-F238E27FC236}">
                <a16:creationId xmlns:a16="http://schemas.microsoft.com/office/drawing/2014/main" id="{16D43466-F8E7-74B5-2ED0-BD4BEE107774}"/>
              </a:ext>
            </a:extLst>
          </p:cNvPr>
          <p:cNvSpPr>
            <a:spLocks/>
          </p:cNvSpPr>
          <p:nvPr/>
        </p:nvSpPr>
        <p:spPr bwMode="auto">
          <a:xfrm>
            <a:off x="4089400" y="1841500"/>
            <a:ext cx="1041400" cy="1536700"/>
          </a:xfrm>
          <a:custGeom>
            <a:avLst/>
            <a:gdLst>
              <a:gd name="T0" fmla="*/ 0 w 656"/>
              <a:gd name="T1" fmla="*/ 0 h 968"/>
              <a:gd name="T2" fmla="*/ 656 w 656"/>
              <a:gd name="T3" fmla="*/ 968 h 96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56" h="968">
                <a:moveTo>
                  <a:pt x="0" y="0"/>
                </a:moveTo>
                <a:cubicBezTo>
                  <a:pt x="72" y="512"/>
                  <a:pt x="224" y="728"/>
                  <a:pt x="656" y="96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6557" name="Freeform 13">
            <a:extLst>
              <a:ext uri="{FF2B5EF4-FFF2-40B4-BE49-F238E27FC236}">
                <a16:creationId xmlns:a16="http://schemas.microsoft.com/office/drawing/2014/main" id="{A8A4C67B-2070-1ECC-FB04-2D3416BD34B9}"/>
              </a:ext>
            </a:extLst>
          </p:cNvPr>
          <p:cNvSpPr>
            <a:spLocks/>
          </p:cNvSpPr>
          <p:nvPr/>
        </p:nvSpPr>
        <p:spPr bwMode="auto">
          <a:xfrm>
            <a:off x="660400" y="2997200"/>
            <a:ext cx="1181100" cy="1473200"/>
          </a:xfrm>
          <a:custGeom>
            <a:avLst/>
            <a:gdLst>
              <a:gd name="T0" fmla="*/ 0 w 744"/>
              <a:gd name="T1" fmla="*/ 0 h 928"/>
              <a:gd name="T2" fmla="*/ 744 w 744"/>
              <a:gd name="T3" fmla="*/ 928 h 9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44" h="928">
                <a:moveTo>
                  <a:pt x="0" y="0"/>
                </a:moveTo>
                <a:cubicBezTo>
                  <a:pt x="136" y="504"/>
                  <a:pt x="312" y="688"/>
                  <a:pt x="744" y="92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6560" name="Text Box 16">
            <a:extLst>
              <a:ext uri="{FF2B5EF4-FFF2-40B4-BE49-F238E27FC236}">
                <a16:creationId xmlns:a16="http://schemas.microsoft.com/office/drawing/2014/main" id="{72918B7B-91E8-4248-4A0C-886A1D1B5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9300" y="547688"/>
            <a:ext cx="2640013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200" noProof="1">
                <a:latin typeface="Arial" panose="020B0604020202020204" pitchFamily="34" charset="0"/>
              </a:rPr>
              <a:t>Main form:</a:t>
            </a:r>
          </a:p>
          <a:p>
            <a:r>
              <a:rPr lang="en-GB" altLang="en-US" sz="1200" b="0" noProof="1">
                <a:latin typeface="Arial" panose="020B0604020202020204" pitchFamily="34" charset="0"/>
              </a:rPr>
              <a:t>	Name = frmFindStay</a:t>
            </a:r>
          </a:p>
          <a:p>
            <a:r>
              <a:rPr lang="en-GB" altLang="en-US" sz="1200" b="0" noProof="1">
                <a:latin typeface="Arial" panose="020B0604020202020204" pitchFamily="34" charset="0"/>
              </a:rPr>
              <a:t>	Caption = Find Guest</a:t>
            </a:r>
          </a:p>
          <a:p>
            <a:endParaRPr lang="en-GB" altLang="en-US" sz="1200" b="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Subform control:</a:t>
            </a:r>
          </a:p>
          <a:p>
            <a:r>
              <a:rPr lang="en-GB" altLang="en-US" sz="1200" noProof="1">
                <a:latin typeface="Arial" panose="020B0604020202020204" pitchFamily="34" charset="0"/>
              </a:rPr>
              <a:t>	</a:t>
            </a:r>
            <a:r>
              <a:rPr lang="en-GB" altLang="en-US" sz="1200" b="0" noProof="1">
                <a:latin typeface="Arial" panose="020B0604020202020204" pitchFamily="34" charset="0"/>
              </a:rPr>
              <a:t>Name = subStayList</a:t>
            </a:r>
          </a:p>
          <a:p>
            <a:r>
              <a:rPr lang="en-GB" altLang="en-US" sz="1200" b="0" noProof="1">
                <a:latin typeface="Arial" panose="020B0604020202020204" pitchFamily="34" charset="0"/>
              </a:rPr>
              <a:t>	SourceObject = fsubStayList</a:t>
            </a:r>
          </a:p>
          <a:p>
            <a:endParaRPr lang="en-GB" altLang="en-US" sz="1200" noProof="1">
              <a:latin typeface="Arial" panose="020B0604020202020204" pitchFamily="34" charset="0"/>
            </a:endParaRPr>
          </a:p>
          <a:p>
            <a:r>
              <a:rPr lang="en-GB" altLang="en-US" sz="1200" noProof="1">
                <a:latin typeface="Arial" panose="020B0604020202020204" pitchFamily="34" charset="0"/>
              </a:rPr>
              <a:t>Continuous form:</a:t>
            </a:r>
          </a:p>
          <a:p>
            <a:r>
              <a:rPr lang="en-GB" altLang="en-US" sz="1200" b="0" noProof="1">
                <a:latin typeface="Arial" panose="020B0604020202020204" pitchFamily="34" charset="0"/>
              </a:rPr>
              <a:t>	Name = fsubStayList</a:t>
            </a:r>
          </a:p>
          <a:p>
            <a:r>
              <a:rPr lang="en-GB" altLang="en-US" sz="1200" b="0" noProof="1">
                <a:latin typeface="Arial" panose="020B0604020202020204" pitchFamily="34" charset="0"/>
              </a:rPr>
              <a:t>	Record Source = tblGuest</a:t>
            </a:r>
          </a:p>
          <a:p>
            <a:r>
              <a:rPr lang="en-GB" altLang="en-US" sz="1200" b="0" noProof="1">
                <a:latin typeface="Arial" panose="020B0604020202020204" pitchFamily="34" charset="0"/>
              </a:rPr>
              <a:t>	Default View = Continuous Forms</a:t>
            </a:r>
          </a:p>
          <a:p>
            <a:r>
              <a:rPr lang="en-GB" altLang="en-US" sz="1200" b="0" noProof="1">
                <a:latin typeface="Arial" panose="020B0604020202020204" pitchFamily="34" charset="0"/>
              </a:rPr>
              <a:t>	Views Allowed = Both</a:t>
            </a:r>
            <a:endParaRPr lang="en-GB" altLang="en-US" sz="1200" noProof="1">
              <a:latin typeface="Arial" panose="020B0604020202020204" pitchFamily="34" charset="0"/>
            </a:endParaRPr>
          </a:p>
        </p:txBody>
      </p:sp>
      <p:sp>
        <p:nvSpPr>
          <p:cNvPr id="236561" name="AutoShape 17">
            <a:extLst>
              <a:ext uri="{FF2B5EF4-FFF2-40B4-BE49-F238E27FC236}">
                <a16:creationId xmlns:a16="http://schemas.microsoft.com/office/drawing/2014/main" id="{C808BEAF-80C8-E80A-9E7C-F68DCEF65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5138" y="5867400"/>
            <a:ext cx="1665287" cy="5937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Table behind the</a:t>
            </a:r>
          </a:p>
          <a:p>
            <a:r>
              <a:rPr lang="en-GB" altLang="en-US" noProof="1"/>
              <a:t>continuous form</a:t>
            </a:r>
          </a:p>
        </p:txBody>
      </p:sp>
      <p:pic>
        <p:nvPicPr>
          <p:cNvPr id="236562" name="Picture 18">
            <a:extLst>
              <a:ext uri="{FF2B5EF4-FFF2-40B4-BE49-F238E27FC236}">
                <a16:creationId xmlns:a16="http://schemas.microsoft.com/office/drawing/2014/main" id="{0286D6B5-6443-403C-5D6B-9D70BCCC6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3390900"/>
            <a:ext cx="3286125" cy="1066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6563" name="Picture 19">
            <a:extLst>
              <a:ext uri="{FF2B5EF4-FFF2-40B4-BE49-F238E27FC236}">
                <a16:creationId xmlns:a16="http://schemas.microsoft.com/office/drawing/2014/main" id="{1246480A-F563-5BCF-B5D2-1BABE3C16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4238625"/>
            <a:ext cx="3181350" cy="10572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6559" name="AutoShape 15">
            <a:extLst>
              <a:ext uri="{FF2B5EF4-FFF2-40B4-BE49-F238E27FC236}">
                <a16:creationId xmlns:a16="http://schemas.microsoft.com/office/drawing/2014/main" id="{9EAC430E-9E58-3504-B054-1FB39DD08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9100" y="4956175"/>
            <a:ext cx="1749425" cy="5937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Continuous form</a:t>
            </a:r>
          </a:p>
          <a:p>
            <a:r>
              <a:rPr lang="en-GB" altLang="en-US" noProof="1"/>
              <a:t>in Datasheet view</a:t>
            </a:r>
          </a:p>
        </p:txBody>
      </p:sp>
      <p:sp>
        <p:nvSpPr>
          <p:cNvPr id="236554" name="AutoShape 10">
            <a:extLst>
              <a:ext uri="{FF2B5EF4-FFF2-40B4-BE49-F238E27FC236}">
                <a16:creationId xmlns:a16="http://schemas.microsoft.com/office/drawing/2014/main" id="{140688BA-DD62-4DBF-41B3-A5573C695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0525" y="3686175"/>
            <a:ext cx="1690688" cy="5937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Continuous form</a:t>
            </a:r>
          </a:p>
          <a:p>
            <a:r>
              <a:rPr lang="en-GB" altLang="en-US" noProof="1"/>
              <a:t>in Form view</a:t>
            </a:r>
          </a:p>
        </p:txBody>
      </p:sp>
      <p:sp>
        <p:nvSpPr>
          <p:cNvPr id="236564" name="AutoShape 20">
            <a:extLst>
              <a:ext uri="{FF2B5EF4-FFF2-40B4-BE49-F238E27FC236}">
                <a16:creationId xmlns:a16="http://schemas.microsoft.com/office/drawing/2014/main" id="{E9068F4C-3010-A845-BB1D-DEC7D5D93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3378200"/>
            <a:ext cx="901700" cy="581025"/>
          </a:xfrm>
          <a:prstGeom prst="wedgeRoundRectCallout">
            <a:avLst>
              <a:gd name="adj1" fmla="val 101407"/>
              <a:gd name="adj2" fmla="val -245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Current</a:t>
            </a:r>
          </a:p>
          <a:p>
            <a:r>
              <a:rPr lang="en-GB" altLang="en-US" noProof="1"/>
              <a:t>record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5" name="Text Box 3">
            <a:extLst>
              <a:ext uri="{FF2B5EF4-FFF2-40B4-BE49-F238E27FC236}">
                <a16:creationId xmlns:a16="http://schemas.microsoft.com/office/drawing/2014/main" id="{70EDB98E-E46D-C33F-A717-28370484B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350" y="581025"/>
            <a:ext cx="3114675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Control prefixes: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cbo	Combobox control.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chk	Checkbox control.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cmd	Command button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ctl	Other type of control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grp	Option group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lbl	Label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mni	Menu item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lst	Listbox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opt	Option button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sub	Subform control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tgl	Toggle button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txt	Text control</a:t>
            </a:r>
          </a:p>
        </p:txBody>
      </p:sp>
      <p:sp>
        <p:nvSpPr>
          <p:cNvPr id="238596" name="Text Box 4">
            <a:extLst>
              <a:ext uri="{FF2B5EF4-FFF2-40B4-BE49-F238E27FC236}">
                <a16:creationId xmlns:a16="http://schemas.microsoft.com/office/drawing/2014/main" id="{A2826763-0E39-0098-2B11-3AFCAFA78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0">
                <a:latin typeface="Arial" panose="020B0604020202020204" pitchFamily="34" charset="0"/>
              </a:rPr>
              <a:t>(Fig 3.2H  continued)</a:t>
            </a:r>
          </a:p>
        </p:txBody>
      </p:sp>
      <p:sp>
        <p:nvSpPr>
          <p:cNvPr id="238597" name="Text Box 5">
            <a:extLst>
              <a:ext uri="{FF2B5EF4-FFF2-40B4-BE49-F238E27FC236}">
                <a16:creationId xmlns:a16="http://schemas.microsoft.com/office/drawing/2014/main" id="{88FB4310-5591-2E2C-F6EE-51482EA58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581025"/>
            <a:ext cx="3578225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863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1800" noProof="1">
                <a:latin typeface="Arial" panose="020B0604020202020204" pitchFamily="34" charset="0"/>
              </a:rPr>
              <a:t>Other prefixes:</a:t>
            </a:r>
            <a:endParaRPr lang="en-GB" altLang="en-US" sz="1800" b="0" noProof="1">
              <a:latin typeface="Arial" panose="020B0604020202020204" pitchFamily="34" charset="0"/>
            </a:endParaRPr>
          </a:p>
          <a:p>
            <a:r>
              <a:rPr lang="en-GB" altLang="en-US" sz="1800" b="0" noProof="1">
                <a:latin typeface="Arial" panose="020B0604020202020204" pitchFamily="34" charset="0"/>
              </a:rPr>
              <a:t>	bas	Module (used by VBA)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frm	Main form.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fsub	Continuous form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	(connected to a 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	subform control).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qry	Query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qxtb	Crosstab query</a:t>
            </a:r>
          </a:p>
          <a:p>
            <a:r>
              <a:rPr lang="en-GB" altLang="en-US" sz="1800" b="0" noProof="1">
                <a:latin typeface="Arial" panose="020B0604020202020204" pitchFamily="34" charset="0"/>
              </a:rPr>
              <a:t>	tbl	Table</a:t>
            </a:r>
          </a:p>
        </p:txBody>
      </p:sp>
      <p:sp>
        <p:nvSpPr>
          <p:cNvPr id="238598" name="Rectangle 6">
            <a:extLst>
              <a:ext uri="{FF2B5EF4-FFF2-40B4-BE49-F238E27FC236}">
                <a16:creationId xmlns:a16="http://schemas.microsoft.com/office/drawing/2014/main" id="{0338505B-7597-C138-C5F4-217E4E56E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581025"/>
            <a:ext cx="7204075" cy="3825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56" name="Picture 16">
            <a:extLst>
              <a:ext uri="{FF2B5EF4-FFF2-40B4-BE49-F238E27FC236}">
                <a16:creationId xmlns:a16="http://schemas.microsoft.com/office/drawing/2014/main" id="{51EE1603-D5CA-E840-82EE-581C429FD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475" y="4152900"/>
            <a:ext cx="37909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0655" name="Picture 15">
            <a:extLst>
              <a:ext uri="{FF2B5EF4-FFF2-40B4-BE49-F238E27FC236}">
                <a16:creationId xmlns:a16="http://schemas.microsoft.com/office/drawing/2014/main" id="{DAE0AB84-DA2E-F28B-88A1-7877E2317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657600"/>
            <a:ext cx="37909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0654" name="Picture 14">
            <a:extLst>
              <a:ext uri="{FF2B5EF4-FFF2-40B4-BE49-F238E27FC236}">
                <a16:creationId xmlns:a16="http://schemas.microsoft.com/office/drawing/2014/main" id="{44CBB2BB-04B9-A43E-BF6D-2894E7548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7375"/>
            <a:ext cx="37909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0642" name="Text Box 2">
            <a:extLst>
              <a:ext uri="{FF2B5EF4-FFF2-40B4-BE49-F238E27FC236}">
                <a16:creationId xmlns:a16="http://schemas.microsoft.com/office/drawing/2014/main" id="{16389ACF-CAF0-1C29-5352-778CC1D38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3.3A  Bound and unbound controls</a:t>
            </a:r>
          </a:p>
        </p:txBody>
      </p:sp>
      <p:pic>
        <p:nvPicPr>
          <p:cNvPr id="240645" name="Picture 5">
            <a:extLst>
              <a:ext uri="{FF2B5EF4-FFF2-40B4-BE49-F238E27FC236}">
                <a16:creationId xmlns:a16="http://schemas.microsoft.com/office/drawing/2014/main" id="{DA9BBA11-A9AD-1084-0587-1A5C7C8CC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3" y="1693863"/>
            <a:ext cx="28098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0646" name="AutoShape 6">
            <a:extLst>
              <a:ext uri="{FF2B5EF4-FFF2-40B4-BE49-F238E27FC236}">
                <a16:creationId xmlns:a16="http://schemas.microsoft.com/office/drawing/2014/main" id="{CEA0AD6E-7F32-4C28-34ED-8FBE4A0C9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5475" y="593725"/>
            <a:ext cx="1241425" cy="422275"/>
          </a:xfrm>
          <a:prstGeom prst="wedgeRoundRectCallout">
            <a:avLst>
              <a:gd name="adj1" fmla="val -95014"/>
              <a:gd name="adj2" fmla="val 21691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Add a checkbox</a:t>
            </a:r>
          </a:p>
          <a:p>
            <a:pPr algn="l"/>
            <a:r>
              <a:rPr lang="en-US" altLang="en-US" sz="1000"/>
              <a:t>to the detail form.</a:t>
            </a:r>
          </a:p>
        </p:txBody>
      </p:sp>
      <p:sp>
        <p:nvSpPr>
          <p:cNvPr id="240647" name="AutoShape 7">
            <a:extLst>
              <a:ext uri="{FF2B5EF4-FFF2-40B4-BE49-F238E27FC236}">
                <a16:creationId xmlns:a16="http://schemas.microsoft.com/office/drawing/2014/main" id="{EDC5DD15-F32D-E283-02C7-B9264A680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0" y="1054100"/>
            <a:ext cx="1849438" cy="422275"/>
          </a:xfrm>
          <a:prstGeom prst="wedgeRoundRectCallout">
            <a:avLst>
              <a:gd name="adj1" fmla="val 9315"/>
              <a:gd name="adj2" fmla="val 22030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As an experiment,</a:t>
            </a:r>
          </a:p>
          <a:p>
            <a:pPr algn="l"/>
            <a:r>
              <a:rPr lang="en-US" altLang="en-US" sz="1000"/>
              <a:t>bind it to the passport field</a:t>
            </a:r>
          </a:p>
        </p:txBody>
      </p:sp>
      <p:sp>
        <p:nvSpPr>
          <p:cNvPr id="240648" name="AutoShape 8">
            <a:extLst>
              <a:ext uri="{FF2B5EF4-FFF2-40B4-BE49-F238E27FC236}">
                <a16:creationId xmlns:a16="http://schemas.microsoft.com/office/drawing/2014/main" id="{36C89CA4-C8F6-9CC1-A68B-7CD4E9E54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9738" y="2409825"/>
            <a:ext cx="2138362" cy="422275"/>
          </a:xfrm>
          <a:prstGeom prst="wedgeRoundRectCallout">
            <a:avLst>
              <a:gd name="adj1" fmla="val -10208"/>
              <a:gd name="adj2" fmla="val -17105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Set Control Source to combine </a:t>
            </a:r>
          </a:p>
          <a:p>
            <a:pPr algn="l"/>
            <a:r>
              <a:rPr lang="en-US" altLang="en-US" sz="1000"/>
              <a:t>two guest  fields into one.</a:t>
            </a:r>
          </a:p>
        </p:txBody>
      </p:sp>
      <p:sp>
        <p:nvSpPr>
          <p:cNvPr id="240649" name="AutoShape 9">
            <a:extLst>
              <a:ext uri="{FF2B5EF4-FFF2-40B4-BE49-F238E27FC236}">
                <a16:creationId xmlns:a16="http://schemas.microsoft.com/office/drawing/2014/main" id="{A0216761-2D00-0ECF-58D6-D185C561B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6725" y="3013075"/>
            <a:ext cx="1400175" cy="257175"/>
          </a:xfrm>
          <a:prstGeom prst="wedgeRoundRectCallout">
            <a:avLst>
              <a:gd name="adj1" fmla="val 10657"/>
              <a:gd name="adj2" fmla="val 33271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Result in user mode</a:t>
            </a:r>
          </a:p>
        </p:txBody>
      </p:sp>
      <p:sp>
        <p:nvSpPr>
          <p:cNvPr id="240657" name="AutoShape 17">
            <a:extLst>
              <a:ext uri="{FF2B5EF4-FFF2-40B4-BE49-F238E27FC236}">
                <a16:creationId xmlns:a16="http://schemas.microsoft.com/office/drawing/2014/main" id="{C897FF04-57A9-D45C-B48B-7D52D018A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038" y="3797300"/>
            <a:ext cx="2528887" cy="257175"/>
          </a:xfrm>
          <a:prstGeom prst="wedgeRoundRectCallout">
            <a:avLst>
              <a:gd name="adj1" fmla="val 12148"/>
              <a:gd name="adj2" fmla="val 28827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Final result: Two address lines in one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690" name="Picture 2">
            <a:extLst>
              <a:ext uri="{FF2B5EF4-FFF2-40B4-BE49-F238E27FC236}">
                <a16:creationId xmlns:a16="http://schemas.microsoft.com/office/drawing/2014/main" id="{0D14760D-04F5-F4F9-17E5-BA607A046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581025"/>
            <a:ext cx="30861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2691" name="Picture 3">
            <a:extLst>
              <a:ext uri="{FF2B5EF4-FFF2-40B4-BE49-F238E27FC236}">
                <a16:creationId xmlns:a16="http://schemas.microsoft.com/office/drawing/2014/main" id="{2B019672-B401-19AA-9539-0683A2610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447800"/>
            <a:ext cx="37147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2692" name="AutoShape 4">
            <a:extLst>
              <a:ext uri="{FF2B5EF4-FFF2-40B4-BE49-F238E27FC236}">
                <a16:creationId xmlns:a16="http://schemas.microsoft.com/office/drawing/2014/main" id="{CB6195B8-4679-804D-A313-807D3DD7C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3463" y="581025"/>
            <a:ext cx="1925637" cy="422275"/>
          </a:xfrm>
          <a:prstGeom prst="wedgeRoundRectCallout">
            <a:avLst>
              <a:gd name="adj1" fmla="val 144722"/>
              <a:gd name="adj2" fmla="val 6353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Set Control Source to show </a:t>
            </a:r>
          </a:p>
          <a:p>
            <a:pPr algn="l"/>
            <a:r>
              <a:rPr lang="en-US" altLang="en-US" sz="1000"/>
              <a:t>name of selected guest.</a:t>
            </a:r>
          </a:p>
        </p:txBody>
      </p:sp>
      <p:sp>
        <p:nvSpPr>
          <p:cNvPr id="242693" name="AutoShape 5">
            <a:extLst>
              <a:ext uri="{FF2B5EF4-FFF2-40B4-BE49-F238E27FC236}">
                <a16:creationId xmlns:a16="http://schemas.microsoft.com/office/drawing/2014/main" id="{0F2EB98D-F5B8-F27B-624F-566C3C146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738" y="2689225"/>
            <a:ext cx="1995487" cy="422275"/>
          </a:xfrm>
          <a:prstGeom prst="wedgeRoundRectCallout">
            <a:avLst>
              <a:gd name="adj1" fmla="val -92162"/>
              <a:gd name="adj2" fmla="val -21917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Textbox automatically </a:t>
            </a:r>
          </a:p>
          <a:p>
            <a:pPr algn="l"/>
            <a:r>
              <a:rPr lang="en-US" altLang="en-US" sz="1000"/>
              <a:t>reflects the current selection.</a:t>
            </a:r>
          </a:p>
        </p:txBody>
      </p:sp>
      <p:sp>
        <p:nvSpPr>
          <p:cNvPr id="242694" name="AutoShape 6">
            <a:extLst>
              <a:ext uri="{FF2B5EF4-FFF2-40B4-BE49-F238E27FC236}">
                <a16:creationId xmlns:a16="http://schemas.microsoft.com/office/drawing/2014/main" id="{6AF6134F-DFB0-8D9E-0952-24875D709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738" y="2681288"/>
            <a:ext cx="2027237" cy="620712"/>
          </a:xfrm>
          <a:prstGeom prst="wedgeRoundRectCallout">
            <a:avLst>
              <a:gd name="adj1" fmla="val -200352"/>
              <a:gd name="adj2" fmla="val 6867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Textbox automatically </a:t>
            </a:r>
          </a:p>
          <a:p>
            <a:r>
              <a:rPr lang="en-US" altLang="en-US" sz="1000"/>
              <a:t>reflects the current selection.</a:t>
            </a:r>
            <a:endParaRPr lang="da-DK" altLang="en-US" sz="1000"/>
          </a:p>
          <a:p>
            <a:r>
              <a:rPr lang="da-DK" altLang="en-US" sz="1200"/>
              <a:t>Access 97 and 2000 only</a:t>
            </a:r>
            <a:endParaRPr lang="en-US" altLang="en-US" sz="1200"/>
          </a:p>
        </p:txBody>
      </p:sp>
      <p:sp>
        <p:nvSpPr>
          <p:cNvPr id="242695" name="Text Box 7">
            <a:extLst>
              <a:ext uri="{FF2B5EF4-FFF2-40B4-BE49-F238E27FC236}">
                <a16:creationId xmlns:a16="http://schemas.microsoft.com/office/drawing/2014/main" id="{447D0505-5CEB-0F31-7F1E-3D6B1CCC8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3.3B  Showing subform fields in the main form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720" name="Picture 8">
            <a:extLst>
              <a:ext uri="{FF2B5EF4-FFF2-40B4-BE49-F238E27FC236}">
                <a16:creationId xmlns:a16="http://schemas.microsoft.com/office/drawing/2014/main" id="{DB4B47B6-122D-5C48-0538-428B47F8D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1690688"/>
            <a:ext cx="590550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3715" name="Text Box 3">
            <a:extLst>
              <a:ext uri="{FF2B5EF4-FFF2-40B4-BE49-F238E27FC236}">
                <a16:creationId xmlns:a16="http://schemas.microsoft.com/office/drawing/2014/main" id="{6FCCB584-31E8-6756-E609-087B1584C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3.3C  Variable colors</a:t>
            </a:r>
          </a:p>
        </p:txBody>
      </p:sp>
      <p:sp>
        <p:nvSpPr>
          <p:cNvPr id="243718" name="AutoShape 6">
            <a:extLst>
              <a:ext uri="{FF2B5EF4-FFF2-40B4-BE49-F238E27FC236}">
                <a16:creationId xmlns:a16="http://schemas.microsoft.com/office/drawing/2014/main" id="{25120A69-935F-02BA-EAE9-E57BA3E64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1238" y="3133725"/>
            <a:ext cx="1627187" cy="422275"/>
          </a:xfrm>
          <a:prstGeom prst="wedgeRoundRectCallout">
            <a:avLst>
              <a:gd name="adj1" fmla="val -98292"/>
              <a:gd name="adj2" fmla="val -2969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Specify condition and</a:t>
            </a:r>
          </a:p>
          <a:p>
            <a:pPr algn="l"/>
            <a:r>
              <a:rPr lang="en-US" altLang="en-US" sz="1000"/>
              <a:t>new  background color.</a:t>
            </a:r>
          </a:p>
        </p:txBody>
      </p:sp>
      <p:pic>
        <p:nvPicPr>
          <p:cNvPr id="243719" name="Picture 7">
            <a:extLst>
              <a:ext uri="{FF2B5EF4-FFF2-40B4-BE49-F238E27FC236}">
                <a16:creationId xmlns:a16="http://schemas.microsoft.com/office/drawing/2014/main" id="{2EE623BE-4241-904B-8E04-31CDAB8AC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888" y="587375"/>
            <a:ext cx="36576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3717" name="AutoShape 5">
            <a:extLst>
              <a:ext uri="{FF2B5EF4-FFF2-40B4-BE49-F238E27FC236}">
                <a16:creationId xmlns:a16="http://schemas.microsoft.com/office/drawing/2014/main" id="{D28920D0-6497-976F-E320-F56765104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3" y="587375"/>
            <a:ext cx="2268537" cy="587375"/>
          </a:xfrm>
          <a:prstGeom prst="wedgeRoundRectCallout">
            <a:avLst>
              <a:gd name="adj1" fmla="val 79319"/>
              <a:gd name="adj2" fmla="val 6054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Select Guest field.</a:t>
            </a:r>
          </a:p>
          <a:p>
            <a:pPr algn="l"/>
            <a:r>
              <a:rPr lang="en-US" altLang="en-US" sz="1000"/>
              <a:t>Main menu:</a:t>
            </a:r>
          </a:p>
          <a:p>
            <a:pPr algn="l"/>
            <a:r>
              <a:rPr lang="en-US" altLang="en-US" sz="1000"/>
              <a:t>Format -&gt; Conditional Formatting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79" name="Picture 15">
            <a:extLst>
              <a:ext uri="{FF2B5EF4-FFF2-40B4-BE49-F238E27FC236}">
                <a16:creationId xmlns:a16="http://schemas.microsoft.com/office/drawing/2014/main" id="{B506A981-9B05-6041-CA90-3A5C0C4A6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387667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0477" name="Picture 13">
            <a:extLst>
              <a:ext uri="{FF2B5EF4-FFF2-40B4-BE49-F238E27FC236}">
                <a16:creationId xmlns:a16="http://schemas.microsoft.com/office/drawing/2014/main" id="{321BF953-3651-7B39-38A1-63D75040FF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25" y="581025"/>
            <a:ext cx="4362450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0473" name="Picture 9">
            <a:extLst>
              <a:ext uri="{FF2B5EF4-FFF2-40B4-BE49-F238E27FC236}">
                <a16:creationId xmlns:a16="http://schemas.microsoft.com/office/drawing/2014/main" id="{D9F96019-962F-A1E2-FF5C-37FFF8714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23"/>
          <a:stretch>
            <a:fillRect/>
          </a:stretch>
        </p:blipFill>
        <p:spPr bwMode="auto">
          <a:xfrm>
            <a:off x="514350" y="4932363"/>
            <a:ext cx="3876675" cy="18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0466" name="Text Box 2">
            <a:extLst>
              <a:ext uri="{FF2B5EF4-FFF2-40B4-BE49-F238E27FC236}">
                <a16:creationId xmlns:a16="http://schemas.microsoft.com/office/drawing/2014/main" id="{F1C5420F-B895-73D2-3A24-F936260DAE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3.4  Tab control and Option group</a:t>
            </a:r>
          </a:p>
        </p:txBody>
      </p:sp>
      <p:pic>
        <p:nvPicPr>
          <p:cNvPr id="190469" name="Picture 5">
            <a:extLst>
              <a:ext uri="{FF2B5EF4-FFF2-40B4-BE49-F238E27FC236}">
                <a16:creationId xmlns:a16="http://schemas.microsoft.com/office/drawing/2014/main" id="{22E02511-DC60-8667-3F39-C117CFA10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" y="2466975"/>
            <a:ext cx="59055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0470" name="AutoShape 6">
            <a:extLst>
              <a:ext uri="{FF2B5EF4-FFF2-40B4-BE49-F238E27FC236}">
                <a16:creationId xmlns:a16="http://schemas.microsoft.com/office/drawing/2014/main" id="{16D35F4E-C64E-E2B8-6EED-ADFFACB50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3595688"/>
            <a:ext cx="2009775" cy="587375"/>
          </a:xfrm>
          <a:prstGeom prst="wedgeRoundRectCallout">
            <a:avLst>
              <a:gd name="adj1" fmla="val -42023"/>
              <a:gd name="adj2" fmla="val -17378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en-US" altLang="en-US" sz="1000"/>
              <a:t>Select one of the tab pages.</a:t>
            </a:r>
          </a:p>
          <a:p>
            <a:pPr algn="l"/>
            <a:r>
              <a:rPr lang="en-US" altLang="en-US" sz="1000"/>
              <a:t>Draw controls on it - or copy and paste.</a:t>
            </a:r>
          </a:p>
        </p:txBody>
      </p:sp>
      <p:sp>
        <p:nvSpPr>
          <p:cNvPr id="190471" name="AutoShape 7">
            <a:extLst>
              <a:ext uri="{FF2B5EF4-FFF2-40B4-BE49-F238E27FC236}">
                <a16:creationId xmlns:a16="http://schemas.microsoft.com/office/drawing/2014/main" id="{40742220-340A-8ACF-C5C6-4AA8C30A2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7375" y="4322763"/>
            <a:ext cx="763588" cy="257175"/>
          </a:xfrm>
          <a:prstGeom prst="wedgeRoundRectCallout">
            <a:avLst>
              <a:gd name="adj1" fmla="val 179523"/>
              <a:gd name="adj2" fmla="val -12839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Command</a:t>
            </a:r>
          </a:p>
        </p:txBody>
      </p:sp>
      <p:sp>
        <p:nvSpPr>
          <p:cNvPr id="190472" name="AutoShape 8">
            <a:extLst>
              <a:ext uri="{FF2B5EF4-FFF2-40B4-BE49-F238E27FC236}">
                <a16:creationId xmlns:a16="http://schemas.microsoft.com/office/drawing/2014/main" id="{98D49EF6-42FC-221D-4F2B-79092BEB3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0200" y="4183063"/>
            <a:ext cx="1316038" cy="422275"/>
          </a:xfrm>
          <a:prstGeom prst="wedgeRoundRectCallout">
            <a:avLst>
              <a:gd name="adj1" fmla="val -72435"/>
              <a:gd name="adj2" fmla="val -1616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Select Tab control.</a:t>
            </a:r>
          </a:p>
          <a:p>
            <a:pPr algn="l"/>
            <a:r>
              <a:rPr lang="en-US" altLang="en-US" sz="1000"/>
              <a:t>Draw on form.</a:t>
            </a:r>
          </a:p>
        </p:txBody>
      </p:sp>
      <p:sp>
        <p:nvSpPr>
          <p:cNvPr id="190474" name="AutoShape 10">
            <a:extLst>
              <a:ext uri="{FF2B5EF4-FFF2-40B4-BE49-F238E27FC236}">
                <a16:creationId xmlns:a16="http://schemas.microsoft.com/office/drawing/2014/main" id="{F5249072-EDED-FE2F-6B37-230EC851E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838" y="3765550"/>
            <a:ext cx="763587" cy="257175"/>
          </a:xfrm>
          <a:prstGeom prst="wedgeRoundRectCallout">
            <a:avLst>
              <a:gd name="adj1" fmla="val -20060"/>
              <a:gd name="adj2" fmla="val 70123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Command</a:t>
            </a:r>
          </a:p>
        </p:txBody>
      </p:sp>
      <p:sp>
        <p:nvSpPr>
          <p:cNvPr id="190475" name="AutoShape 11">
            <a:extLst>
              <a:ext uri="{FF2B5EF4-FFF2-40B4-BE49-F238E27FC236}">
                <a16:creationId xmlns:a16="http://schemas.microsoft.com/office/drawing/2014/main" id="{A8444FC1-5E5A-9CD8-D3CA-4CC1B1B30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" y="3689350"/>
            <a:ext cx="1014413" cy="752475"/>
          </a:xfrm>
          <a:prstGeom prst="wedgeRoundRectCallout">
            <a:avLst>
              <a:gd name="adj1" fmla="val 100079"/>
              <a:gd name="adj2" fmla="val -9303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Option group.</a:t>
            </a:r>
          </a:p>
          <a:p>
            <a:pPr algn="l"/>
            <a:r>
              <a:rPr lang="en-US" altLang="en-US" sz="1000"/>
              <a:t>Draw on form.</a:t>
            </a:r>
          </a:p>
          <a:p>
            <a:pPr algn="l"/>
            <a:r>
              <a:rPr lang="en-US" altLang="en-US" sz="1000"/>
              <a:t>Add Option</a:t>
            </a:r>
          </a:p>
          <a:p>
            <a:pPr algn="l"/>
            <a:r>
              <a:rPr lang="en-US" altLang="en-US" sz="1000"/>
              <a:t>buttons.</a:t>
            </a:r>
          </a:p>
        </p:txBody>
      </p:sp>
      <p:sp>
        <p:nvSpPr>
          <p:cNvPr id="190480" name="AutoShape 16">
            <a:extLst>
              <a:ext uri="{FF2B5EF4-FFF2-40B4-BE49-F238E27FC236}">
                <a16:creationId xmlns:a16="http://schemas.microsoft.com/office/drawing/2014/main" id="{11EF562E-E1C2-5669-E4C7-C30FFEDBA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7450" y="528638"/>
            <a:ext cx="890588" cy="368300"/>
          </a:xfrm>
          <a:prstGeom prst="roundRect">
            <a:avLst>
              <a:gd name="adj" fmla="val 23894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GB" altLang="en-US" noProof="1"/>
              <a:t>Wanted</a:t>
            </a:r>
          </a:p>
        </p:txBody>
      </p:sp>
      <p:sp>
        <p:nvSpPr>
          <p:cNvPr id="190481" name="AutoShape 17">
            <a:extLst>
              <a:ext uri="{FF2B5EF4-FFF2-40B4-BE49-F238E27FC236}">
                <a16:creationId xmlns:a16="http://schemas.microsoft.com/office/drawing/2014/main" id="{7B099ED8-ACE4-5E0B-EF27-983910E50A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3188" y="3190875"/>
            <a:ext cx="1776412" cy="257175"/>
          </a:xfrm>
          <a:prstGeom prst="wedgeRoundRectCallout">
            <a:avLst>
              <a:gd name="adj1" fmla="val -51699"/>
              <a:gd name="adj2" fmla="val -19506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en-US" altLang="en-US" sz="1000"/>
              <a:t>Select entire Tab control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331" name="Picture 35">
            <a:extLst>
              <a:ext uri="{FF2B5EF4-FFF2-40B4-BE49-F238E27FC236}">
                <a16:creationId xmlns:a16="http://schemas.microsoft.com/office/drawing/2014/main" id="{F7FE2DF1-6DA6-885A-0CEA-217BCF42E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75" y="6080125"/>
            <a:ext cx="507682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3332" name="AutoShape 36">
            <a:extLst>
              <a:ext uri="{FF2B5EF4-FFF2-40B4-BE49-F238E27FC236}">
                <a16:creationId xmlns:a16="http://schemas.microsoft.com/office/drawing/2014/main" id="{88828122-B320-67D4-6EB8-CF05441FE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8463" y="5465763"/>
            <a:ext cx="763587" cy="257175"/>
          </a:xfrm>
          <a:prstGeom prst="wedgeRoundRectCallout">
            <a:avLst>
              <a:gd name="adj1" fmla="val -203222"/>
              <a:gd name="adj2" fmla="val 32098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Command</a:t>
            </a:r>
          </a:p>
        </p:txBody>
      </p:sp>
      <p:sp>
        <p:nvSpPr>
          <p:cNvPr id="183299" name="Text Box 3">
            <a:extLst>
              <a:ext uri="{FF2B5EF4-FFF2-40B4-BE49-F238E27FC236}">
                <a16:creationId xmlns:a16="http://schemas.microsoft.com/office/drawing/2014/main" id="{AE9C5112-D59A-84A5-EFEA-1504634F0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3.5A  Create a new menu bar</a:t>
            </a:r>
          </a:p>
        </p:txBody>
      </p:sp>
      <p:grpSp>
        <p:nvGrpSpPr>
          <p:cNvPr id="183318" name="Group 22">
            <a:extLst>
              <a:ext uri="{FF2B5EF4-FFF2-40B4-BE49-F238E27FC236}">
                <a16:creationId xmlns:a16="http://schemas.microsoft.com/office/drawing/2014/main" id="{2BC6CF82-D53B-2D99-00CE-6EA73FE30B3E}"/>
              </a:ext>
            </a:extLst>
          </p:cNvPr>
          <p:cNvGrpSpPr>
            <a:grpSpLocks/>
          </p:cNvGrpSpPr>
          <p:nvPr/>
        </p:nvGrpSpPr>
        <p:grpSpPr bwMode="auto">
          <a:xfrm>
            <a:off x="2365375" y="593725"/>
            <a:ext cx="5153025" cy="1746250"/>
            <a:chOff x="1081" y="366"/>
            <a:chExt cx="3246" cy="1100"/>
          </a:xfrm>
        </p:grpSpPr>
        <p:pic>
          <p:nvPicPr>
            <p:cNvPr id="183317" name="Picture 21">
              <a:extLst>
                <a:ext uri="{FF2B5EF4-FFF2-40B4-BE49-F238E27FC236}">
                  <a16:creationId xmlns:a16="http://schemas.microsoft.com/office/drawing/2014/main" id="{4CB43657-7D7E-1F16-B4C7-51F8A9AA4A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1" y="366"/>
              <a:ext cx="3246" cy="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3316" name="Picture 20">
              <a:extLst>
                <a:ext uri="{FF2B5EF4-FFF2-40B4-BE49-F238E27FC236}">
                  <a16:creationId xmlns:a16="http://schemas.microsoft.com/office/drawing/2014/main" id="{05BE2650-00C6-485E-1A63-50DCFC5873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7" y="800"/>
              <a:ext cx="774" cy="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3319" name="AutoShape 23">
            <a:extLst>
              <a:ext uri="{FF2B5EF4-FFF2-40B4-BE49-F238E27FC236}">
                <a16:creationId xmlns:a16="http://schemas.microsoft.com/office/drawing/2014/main" id="{2EA05E48-2666-073D-88AC-F7E64F828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5238" y="593725"/>
            <a:ext cx="703262" cy="257175"/>
          </a:xfrm>
          <a:prstGeom prst="wedgeRoundRectCallout">
            <a:avLst>
              <a:gd name="adj1" fmla="val 96051"/>
              <a:gd name="adj2" fmla="val 5802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Menu bar</a:t>
            </a:r>
          </a:p>
        </p:txBody>
      </p:sp>
      <p:sp>
        <p:nvSpPr>
          <p:cNvPr id="183320" name="AutoShape 24">
            <a:extLst>
              <a:ext uri="{FF2B5EF4-FFF2-40B4-BE49-F238E27FC236}">
                <a16:creationId xmlns:a16="http://schemas.microsoft.com/office/drawing/2014/main" id="{E14C9391-AD21-9537-9F0D-4DF43D0E0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1025525"/>
            <a:ext cx="1454150" cy="257175"/>
          </a:xfrm>
          <a:prstGeom prst="wedgeRoundRectCallout">
            <a:avLst>
              <a:gd name="adj1" fmla="val 76421"/>
              <a:gd name="adj2" fmla="val 123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New menu bar: Hotel</a:t>
            </a:r>
          </a:p>
        </p:txBody>
      </p:sp>
      <p:sp>
        <p:nvSpPr>
          <p:cNvPr id="183321" name="AutoShape 25">
            <a:extLst>
              <a:ext uri="{FF2B5EF4-FFF2-40B4-BE49-F238E27FC236}">
                <a16:creationId xmlns:a16="http://schemas.microsoft.com/office/drawing/2014/main" id="{17518B0D-6CF4-6FC7-623F-0CA7FADDB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5088" y="1441450"/>
            <a:ext cx="633412" cy="257175"/>
          </a:xfrm>
          <a:prstGeom prst="wedgeRoundRectCallout">
            <a:avLst>
              <a:gd name="adj1" fmla="val 106644"/>
              <a:gd name="adj2" fmla="val -7283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Tool bar</a:t>
            </a:r>
          </a:p>
        </p:txBody>
      </p:sp>
      <p:sp>
        <p:nvSpPr>
          <p:cNvPr id="183322" name="AutoShape 26">
            <a:extLst>
              <a:ext uri="{FF2B5EF4-FFF2-40B4-BE49-F238E27FC236}">
                <a16:creationId xmlns:a16="http://schemas.microsoft.com/office/drawing/2014/main" id="{5120C40D-97F9-F10C-C233-A18DECF920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8288" y="1774825"/>
            <a:ext cx="2106612" cy="587375"/>
          </a:xfrm>
          <a:prstGeom prst="wedgeRoundRectCallout">
            <a:avLst>
              <a:gd name="adj1" fmla="val 62208"/>
              <a:gd name="adj2" fmla="val -1302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Menu:</a:t>
            </a:r>
          </a:p>
          <a:p>
            <a:pPr algn="l"/>
            <a:r>
              <a:rPr lang="en-US" altLang="en-US" sz="1000"/>
              <a:t>Menu </a:t>
            </a:r>
            <a:r>
              <a:rPr lang="en-US" altLang="en-US" sz="1000" i="1"/>
              <a:t>heading</a:t>
            </a:r>
            <a:r>
              <a:rPr lang="en-US" altLang="en-US" sz="1000"/>
              <a:t> in the menu bar.</a:t>
            </a:r>
          </a:p>
          <a:p>
            <a:pPr algn="l"/>
            <a:r>
              <a:rPr lang="en-US" altLang="en-US" sz="1000"/>
              <a:t>Menu </a:t>
            </a:r>
            <a:r>
              <a:rPr lang="en-US" altLang="en-US" sz="1000" i="1"/>
              <a:t>list</a:t>
            </a:r>
            <a:r>
              <a:rPr lang="en-US" altLang="en-US" sz="1000"/>
              <a:t> that drops down</a:t>
            </a:r>
          </a:p>
        </p:txBody>
      </p:sp>
      <p:sp>
        <p:nvSpPr>
          <p:cNvPr id="183323" name="AutoShape 27">
            <a:extLst>
              <a:ext uri="{FF2B5EF4-FFF2-40B4-BE49-F238E27FC236}">
                <a16:creationId xmlns:a16="http://schemas.microsoft.com/office/drawing/2014/main" id="{4560676E-55C2-439B-B880-EEEBECD41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7825" y="2051050"/>
            <a:ext cx="868363" cy="422275"/>
          </a:xfrm>
          <a:prstGeom prst="wedgeRoundRectCallout">
            <a:avLst>
              <a:gd name="adj1" fmla="val -115630"/>
              <a:gd name="adj2" fmla="val -15375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Command</a:t>
            </a:r>
          </a:p>
          <a:p>
            <a:pPr algn="l"/>
            <a:r>
              <a:rPr lang="en-US" altLang="en-US" sz="1000"/>
              <a:t>(menu item)</a:t>
            </a:r>
          </a:p>
        </p:txBody>
      </p:sp>
      <p:pic>
        <p:nvPicPr>
          <p:cNvPr id="183324" name="Picture 28">
            <a:extLst>
              <a:ext uri="{FF2B5EF4-FFF2-40B4-BE49-F238E27FC236}">
                <a16:creationId xmlns:a16="http://schemas.microsoft.com/office/drawing/2014/main" id="{8A6630D3-277E-E726-BE05-54EC284DE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2751138"/>
            <a:ext cx="354330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3325" name="Picture 29">
            <a:extLst>
              <a:ext uri="{FF2B5EF4-FFF2-40B4-BE49-F238E27FC236}">
                <a16:creationId xmlns:a16="http://schemas.microsoft.com/office/drawing/2014/main" id="{BE275A16-769E-25BD-BD7B-A2E6EFAA5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0" y="2751138"/>
            <a:ext cx="3076575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3326" name="Picture 30">
            <a:extLst>
              <a:ext uri="{FF2B5EF4-FFF2-40B4-BE49-F238E27FC236}">
                <a16:creationId xmlns:a16="http://schemas.microsoft.com/office/drawing/2014/main" id="{D3052402-B8BB-4D1F-E931-AD30F1F90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175" y="4935538"/>
            <a:ext cx="37147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3327" name="AutoShape 31">
            <a:extLst>
              <a:ext uri="{FF2B5EF4-FFF2-40B4-BE49-F238E27FC236}">
                <a16:creationId xmlns:a16="http://schemas.microsoft.com/office/drawing/2014/main" id="{07D5AA7A-AA81-0132-B9F9-BB773B194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8788" y="2751138"/>
            <a:ext cx="1209675" cy="587375"/>
          </a:xfrm>
          <a:prstGeom prst="wedgeRoundRectCallout">
            <a:avLst>
              <a:gd name="adj1" fmla="val -112130"/>
              <a:gd name="adj2" fmla="val 8567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Create a new</a:t>
            </a:r>
          </a:p>
          <a:p>
            <a:pPr algn="l"/>
            <a:r>
              <a:rPr lang="en-US" altLang="en-US" sz="1000"/>
              <a:t>toolbar/menubar.</a:t>
            </a:r>
          </a:p>
          <a:p>
            <a:pPr algn="l"/>
            <a:r>
              <a:rPr lang="en-US" altLang="en-US" sz="1000"/>
              <a:t>Name it </a:t>
            </a:r>
            <a:r>
              <a:rPr lang="en-US" altLang="en-US" sz="1000" i="1"/>
              <a:t>Hotel</a:t>
            </a:r>
            <a:endParaRPr lang="en-US" altLang="en-US" sz="1000"/>
          </a:p>
        </p:txBody>
      </p:sp>
      <p:sp>
        <p:nvSpPr>
          <p:cNvPr id="183328" name="AutoShape 32">
            <a:extLst>
              <a:ext uri="{FF2B5EF4-FFF2-40B4-BE49-F238E27FC236}">
                <a16:creationId xmlns:a16="http://schemas.microsoft.com/office/drawing/2014/main" id="{72FD759F-42C8-EBED-43CE-CD122B1224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7325" y="1892300"/>
            <a:ext cx="1225550" cy="422275"/>
          </a:xfrm>
          <a:prstGeom prst="wedgeRoundRectCallout">
            <a:avLst>
              <a:gd name="adj1" fmla="val -109843"/>
              <a:gd name="adj2" fmla="val -28232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Right-click.</a:t>
            </a:r>
          </a:p>
          <a:p>
            <a:pPr algn="l"/>
            <a:r>
              <a:rPr lang="en-US" altLang="en-US" sz="1000"/>
              <a:t>Select </a:t>
            </a:r>
            <a:r>
              <a:rPr lang="en-US" altLang="en-US" sz="1000" i="1"/>
              <a:t>Customize</a:t>
            </a:r>
            <a:endParaRPr lang="en-US" altLang="en-US" sz="1000"/>
          </a:p>
        </p:txBody>
      </p:sp>
      <p:sp>
        <p:nvSpPr>
          <p:cNvPr id="183329" name="AutoShape 33">
            <a:extLst>
              <a:ext uri="{FF2B5EF4-FFF2-40B4-BE49-F238E27FC236}">
                <a16:creationId xmlns:a16="http://schemas.microsoft.com/office/drawing/2014/main" id="{7E840181-3E00-2D8A-3633-418B32993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6950" y="3381375"/>
            <a:ext cx="671513" cy="422275"/>
          </a:xfrm>
          <a:prstGeom prst="wedgeRoundRectCallout">
            <a:avLst>
              <a:gd name="adj1" fmla="val 189718"/>
              <a:gd name="adj2" fmla="val 8759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Make it a</a:t>
            </a:r>
          </a:p>
          <a:p>
            <a:pPr algn="l"/>
            <a:r>
              <a:rPr lang="en-US" altLang="en-US" sz="1000"/>
              <a:t>menubar</a:t>
            </a:r>
          </a:p>
        </p:txBody>
      </p:sp>
      <p:sp>
        <p:nvSpPr>
          <p:cNvPr id="183330" name="AutoShape 34">
            <a:extLst>
              <a:ext uri="{FF2B5EF4-FFF2-40B4-BE49-F238E27FC236}">
                <a16:creationId xmlns:a16="http://schemas.microsoft.com/office/drawing/2014/main" id="{66606C9E-F43C-489D-6C9C-6C392EDFA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350" y="5402263"/>
            <a:ext cx="1528763" cy="422275"/>
          </a:xfrm>
          <a:prstGeom prst="wedgeRoundRectCallout">
            <a:avLst>
              <a:gd name="adj1" fmla="val -72847"/>
              <a:gd name="adj2" fmla="val -10037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Drag it to the</a:t>
            </a:r>
          </a:p>
          <a:p>
            <a:pPr algn="l"/>
            <a:r>
              <a:rPr lang="en-US" altLang="en-US" sz="1000"/>
              <a:t>menubar/toolbar area.</a:t>
            </a:r>
          </a:p>
        </p:txBody>
      </p:sp>
      <p:sp>
        <p:nvSpPr>
          <p:cNvPr id="183333" name="AutoShape 37">
            <a:extLst>
              <a:ext uri="{FF2B5EF4-FFF2-40B4-BE49-F238E27FC236}">
                <a16:creationId xmlns:a16="http://schemas.microsoft.com/office/drawing/2014/main" id="{5D71C03C-7221-DCC4-0876-D3696FD3D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138" y="6080125"/>
            <a:ext cx="1239837" cy="422275"/>
          </a:xfrm>
          <a:prstGeom prst="wedgeRoundRectCallout">
            <a:avLst>
              <a:gd name="adj1" fmla="val -54653"/>
              <a:gd name="adj2" fmla="val -24022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Checked toolbars</a:t>
            </a:r>
          </a:p>
          <a:p>
            <a:pPr algn="l"/>
            <a:r>
              <a:rPr lang="en-US" altLang="en-US" sz="1000"/>
              <a:t>shown as default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86" name="Picture 3090">
            <a:extLst>
              <a:ext uri="{FF2B5EF4-FFF2-40B4-BE49-F238E27FC236}">
                <a16:creationId xmlns:a16="http://schemas.microsoft.com/office/drawing/2014/main" id="{BE8681C8-87EA-5BF0-464E-9097E7B3D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484313"/>
            <a:ext cx="354330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6370" name="Text Box 3074">
            <a:extLst>
              <a:ext uri="{FF2B5EF4-FFF2-40B4-BE49-F238E27FC236}">
                <a16:creationId xmlns:a16="http://schemas.microsoft.com/office/drawing/2014/main" id="{0125D04D-2A41-74CE-0746-3CD2A8C5E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3.5B  Add menus to the menubar</a:t>
            </a:r>
          </a:p>
        </p:txBody>
      </p:sp>
      <p:pic>
        <p:nvPicPr>
          <p:cNvPr id="186380" name="Picture 3084">
            <a:extLst>
              <a:ext uri="{FF2B5EF4-FFF2-40B4-BE49-F238E27FC236}">
                <a16:creationId xmlns:a16="http://schemas.microsoft.com/office/drawing/2014/main" id="{C50F9CF7-F67E-EE8E-DC4B-72952D9A4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50" y="1484313"/>
            <a:ext cx="1438275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6381" name="Picture 3085">
            <a:extLst>
              <a:ext uri="{FF2B5EF4-FFF2-40B4-BE49-F238E27FC236}">
                <a16:creationId xmlns:a16="http://schemas.microsoft.com/office/drawing/2014/main" id="{B35BE525-6FAC-39C9-0045-3D1A44D94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581025"/>
            <a:ext cx="50768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6382" name="AutoShape 3086">
            <a:extLst>
              <a:ext uri="{FF2B5EF4-FFF2-40B4-BE49-F238E27FC236}">
                <a16:creationId xmlns:a16="http://schemas.microsoft.com/office/drawing/2014/main" id="{92D1A11A-DD62-5AA7-BFE8-243C413B2F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925" y="644525"/>
            <a:ext cx="763588" cy="257175"/>
          </a:xfrm>
          <a:prstGeom prst="wedgeRoundRectCallout">
            <a:avLst>
              <a:gd name="adj1" fmla="val 112162"/>
              <a:gd name="adj2" fmla="val 58086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Command</a:t>
            </a:r>
          </a:p>
        </p:txBody>
      </p:sp>
      <p:sp>
        <p:nvSpPr>
          <p:cNvPr id="186383" name="AutoShape 3087">
            <a:extLst>
              <a:ext uri="{FF2B5EF4-FFF2-40B4-BE49-F238E27FC236}">
                <a16:creationId xmlns:a16="http://schemas.microsoft.com/office/drawing/2014/main" id="{4DFBACCE-7677-CBB3-5CE0-A1158C43D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81025"/>
            <a:ext cx="1749425" cy="422275"/>
          </a:xfrm>
          <a:prstGeom prst="wedgeRoundRectCallout">
            <a:avLst>
              <a:gd name="adj1" fmla="val 75500"/>
              <a:gd name="adj2" fmla="val 3082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Drag new menu headings</a:t>
            </a:r>
          </a:p>
          <a:p>
            <a:pPr algn="l"/>
            <a:r>
              <a:rPr lang="en-US" altLang="en-US" sz="1000"/>
              <a:t>to the toolbar.</a:t>
            </a:r>
          </a:p>
        </p:txBody>
      </p:sp>
      <p:sp>
        <p:nvSpPr>
          <p:cNvPr id="186385" name="AutoShape 3089">
            <a:extLst>
              <a:ext uri="{FF2B5EF4-FFF2-40B4-BE49-F238E27FC236}">
                <a16:creationId xmlns:a16="http://schemas.microsoft.com/office/drawing/2014/main" id="{15F142D5-9649-1F9B-7AD9-EE9A533AD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1338" y="1585913"/>
            <a:ext cx="763587" cy="257175"/>
          </a:xfrm>
          <a:prstGeom prst="wedgeRoundRectCallout">
            <a:avLst>
              <a:gd name="adj1" fmla="val -153949"/>
              <a:gd name="adj2" fmla="val -30308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Command</a:t>
            </a:r>
          </a:p>
        </p:txBody>
      </p:sp>
      <p:sp>
        <p:nvSpPr>
          <p:cNvPr id="186384" name="AutoShape 3088">
            <a:extLst>
              <a:ext uri="{FF2B5EF4-FFF2-40B4-BE49-F238E27FC236}">
                <a16:creationId xmlns:a16="http://schemas.microsoft.com/office/drawing/2014/main" id="{B9F8B3E9-FC76-1F31-D068-37ACA07C8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1488" y="1484313"/>
            <a:ext cx="1111250" cy="422275"/>
          </a:xfrm>
          <a:prstGeom prst="wedgeRoundRectCallout">
            <a:avLst>
              <a:gd name="adj1" fmla="val 126856"/>
              <a:gd name="adj2" fmla="val 7594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Right-click and </a:t>
            </a:r>
          </a:p>
          <a:p>
            <a:pPr algn="l"/>
            <a:r>
              <a:rPr lang="en-US" altLang="en-US" sz="1000"/>
              <a:t>give it a name.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8" name="Picture 4">
            <a:extLst>
              <a:ext uri="{FF2B5EF4-FFF2-40B4-BE49-F238E27FC236}">
                <a16:creationId xmlns:a16="http://schemas.microsoft.com/office/drawing/2014/main" id="{311151A7-DA27-04B5-051F-348DCADE4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1457325"/>
            <a:ext cx="1438275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55" name="Picture 11">
            <a:extLst>
              <a:ext uri="{FF2B5EF4-FFF2-40B4-BE49-F238E27FC236}">
                <a16:creationId xmlns:a16="http://schemas.microsoft.com/office/drawing/2014/main" id="{1001745D-FFDD-70B6-C19F-ED4779BF9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457325"/>
            <a:ext cx="354330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5356" name="Text Box 12">
            <a:extLst>
              <a:ext uri="{FF2B5EF4-FFF2-40B4-BE49-F238E27FC236}">
                <a16:creationId xmlns:a16="http://schemas.microsoft.com/office/drawing/2014/main" id="{2FE6D54A-16F7-52B6-6903-1C89D2B03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3.5C  Add commands to the menu list</a:t>
            </a:r>
          </a:p>
        </p:txBody>
      </p:sp>
      <p:pic>
        <p:nvPicPr>
          <p:cNvPr id="185357" name="Picture 13">
            <a:extLst>
              <a:ext uri="{FF2B5EF4-FFF2-40B4-BE49-F238E27FC236}">
                <a16:creationId xmlns:a16="http://schemas.microsoft.com/office/drawing/2014/main" id="{0D2E40E5-E2BD-3C88-1ACA-B9B15ADCE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888" y="581025"/>
            <a:ext cx="50768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5358" name="AutoShape 14">
            <a:extLst>
              <a:ext uri="{FF2B5EF4-FFF2-40B4-BE49-F238E27FC236}">
                <a16:creationId xmlns:a16="http://schemas.microsoft.com/office/drawing/2014/main" id="{5DEBB41A-700A-3A7F-DCD5-F9E3F20F2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925" y="644525"/>
            <a:ext cx="763588" cy="257175"/>
          </a:xfrm>
          <a:prstGeom prst="wedgeRoundRectCallout">
            <a:avLst>
              <a:gd name="adj1" fmla="val 112162"/>
              <a:gd name="adj2" fmla="val 58086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Command</a:t>
            </a:r>
          </a:p>
        </p:txBody>
      </p:sp>
      <p:sp>
        <p:nvSpPr>
          <p:cNvPr id="185359" name="AutoShape 15">
            <a:extLst>
              <a:ext uri="{FF2B5EF4-FFF2-40B4-BE49-F238E27FC236}">
                <a16:creationId xmlns:a16="http://schemas.microsoft.com/office/drawing/2014/main" id="{FBF7AFFA-9F67-3C7F-7220-9DA1F2FD2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588" y="574675"/>
            <a:ext cx="2147887" cy="587375"/>
          </a:xfrm>
          <a:prstGeom prst="wedgeRoundRectCallout">
            <a:avLst>
              <a:gd name="adj1" fmla="val 74454"/>
              <a:gd name="adj2" fmla="val 1216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Drag new command</a:t>
            </a:r>
          </a:p>
          <a:p>
            <a:pPr algn="l"/>
            <a:r>
              <a:rPr lang="en-US" altLang="en-US" sz="1000"/>
              <a:t>to the menu (wait a moment</a:t>
            </a:r>
          </a:p>
          <a:p>
            <a:pPr algn="l"/>
            <a:r>
              <a:rPr lang="en-US" altLang="en-US" sz="1000"/>
              <a:t>for the menu list to drop down).</a:t>
            </a:r>
          </a:p>
        </p:txBody>
      </p:sp>
      <p:sp>
        <p:nvSpPr>
          <p:cNvPr id="185360" name="AutoShape 16">
            <a:extLst>
              <a:ext uri="{FF2B5EF4-FFF2-40B4-BE49-F238E27FC236}">
                <a16:creationId xmlns:a16="http://schemas.microsoft.com/office/drawing/2014/main" id="{7CECE612-7ADB-3760-E79F-03E2E1622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1338" y="1585913"/>
            <a:ext cx="763587" cy="257175"/>
          </a:xfrm>
          <a:prstGeom prst="wedgeRoundRectCallout">
            <a:avLst>
              <a:gd name="adj1" fmla="val -138981"/>
              <a:gd name="adj2" fmla="val -22407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Command</a:t>
            </a:r>
          </a:p>
        </p:txBody>
      </p:sp>
      <p:sp>
        <p:nvSpPr>
          <p:cNvPr id="185361" name="AutoShape 17">
            <a:extLst>
              <a:ext uri="{FF2B5EF4-FFF2-40B4-BE49-F238E27FC236}">
                <a16:creationId xmlns:a16="http://schemas.microsoft.com/office/drawing/2014/main" id="{61B5EE03-6B38-61C3-97D9-2B7AFA82E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3075" y="1484313"/>
            <a:ext cx="1073150" cy="422275"/>
          </a:xfrm>
          <a:prstGeom prst="wedgeRoundRectCallout">
            <a:avLst>
              <a:gd name="adj1" fmla="val 140769"/>
              <a:gd name="adj2" fmla="val 8195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Right-click and</a:t>
            </a:r>
          </a:p>
          <a:p>
            <a:pPr algn="l"/>
            <a:r>
              <a:rPr lang="en-US" altLang="en-US" sz="1000"/>
              <a:t>give it a name.</a:t>
            </a:r>
          </a:p>
        </p:txBody>
      </p:sp>
      <p:sp>
        <p:nvSpPr>
          <p:cNvPr id="185362" name="AutoShape 18">
            <a:extLst>
              <a:ext uri="{FF2B5EF4-FFF2-40B4-BE49-F238E27FC236}">
                <a16:creationId xmlns:a16="http://schemas.microsoft.com/office/drawing/2014/main" id="{C4BB317F-0563-8D46-A94C-3D0DB39C3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225" y="2747963"/>
            <a:ext cx="896938" cy="257175"/>
          </a:xfrm>
          <a:prstGeom prst="wedgeRoundRectCallout">
            <a:avLst>
              <a:gd name="adj1" fmla="val 111060"/>
              <a:gd name="adj2" fmla="val 23024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Define style.</a:t>
            </a:r>
          </a:p>
        </p:txBody>
      </p:sp>
      <p:sp>
        <p:nvSpPr>
          <p:cNvPr id="185363" name="AutoShape 19">
            <a:extLst>
              <a:ext uri="{FF2B5EF4-FFF2-40B4-BE49-F238E27FC236}">
                <a16:creationId xmlns:a16="http://schemas.microsoft.com/office/drawing/2014/main" id="{E404BF8B-55D0-4D64-34A0-37A3F8C3DF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1000" y="3170238"/>
            <a:ext cx="1511300" cy="422275"/>
          </a:xfrm>
          <a:prstGeom prst="wedgeRoundRectCallout">
            <a:avLst>
              <a:gd name="adj1" fmla="val -128977"/>
              <a:gd name="adj2" fmla="val 8947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See short explanation</a:t>
            </a:r>
          </a:p>
          <a:p>
            <a:pPr algn="l"/>
            <a:r>
              <a:rPr lang="en-US" altLang="en-US" sz="1000"/>
              <a:t>of the command.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2" name="Text Box 4">
            <a:extLst>
              <a:ext uri="{FF2B5EF4-FFF2-40B4-BE49-F238E27FC236}">
                <a16:creationId xmlns:a16="http://schemas.microsoft.com/office/drawing/2014/main" id="{1E822C79-E60F-42AA-BA74-6AAB5B3CA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3.5D  Startup settings for hiding developer stuff</a:t>
            </a:r>
          </a:p>
        </p:txBody>
      </p:sp>
      <p:pic>
        <p:nvPicPr>
          <p:cNvPr id="211980" name="Picture 12">
            <a:extLst>
              <a:ext uri="{FF2B5EF4-FFF2-40B4-BE49-F238E27FC236}">
                <a16:creationId xmlns:a16="http://schemas.microsoft.com/office/drawing/2014/main" id="{4AC9CBE0-8BA1-2EB5-F4D3-C7FE21551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1506538"/>
            <a:ext cx="49434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1981" name="Picture 13">
            <a:extLst>
              <a:ext uri="{FF2B5EF4-FFF2-40B4-BE49-F238E27FC236}">
                <a16:creationId xmlns:a16="http://schemas.microsoft.com/office/drawing/2014/main" id="{8DF8522F-F5FD-D2E6-DCCA-02CB27B30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25" y="1320800"/>
            <a:ext cx="49434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1975" name="AutoShape 7">
            <a:extLst>
              <a:ext uri="{FF2B5EF4-FFF2-40B4-BE49-F238E27FC236}">
                <a16:creationId xmlns:a16="http://schemas.microsoft.com/office/drawing/2014/main" id="{8D27FC43-14EF-6EF9-693D-8F30CA9A3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638" y="746125"/>
            <a:ext cx="1101725" cy="422275"/>
          </a:xfrm>
          <a:prstGeom prst="wedgeRoundRectCallout">
            <a:avLst>
              <a:gd name="adj1" fmla="val 74495"/>
              <a:gd name="adj2" fmla="val 22255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Name shown in</a:t>
            </a:r>
          </a:p>
          <a:p>
            <a:pPr algn="l"/>
            <a:r>
              <a:rPr lang="en-US" altLang="en-US" sz="1000"/>
              <a:t>Access title bar</a:t>
            </a:r>
          </a:p>
        </p:txBody>
      </p:sp>
      <p:sp>
        <p:nvSpPr>
          <p:cNvPr id="211982" name="AutoShape 14">
            <a:extLst>
              <a:ext uri="{FF2B5EF4-FFF2-40B4-BE49-F238E27FC236}">
                <a16:creationId xmlns:a16="http://schemas.microsoft.com/office/drawing/2014/main" id="{F5C94BC1-413F-1E46-4258-FF087D9DE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5675" y="746125"/>
            <a:ext cx="1182688" cy="257175"/>
          </a:xfrm>
          <a:prstGeom prst="wedgeRoundRectCallout">
            <a:avLst>
              <a:gd name="adj1" fmla="val -48120"/>
              <a:gd name="adj2" fmla="val 39691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The startup form</a:t>
            </a:r>
          </a:p>
        </p:txBody>
      </p:sp>
      <p:sp>
        <p:nvSpPr>
          <p:cNvPr id="211983" name="AutoShape 15">
            <a:extLst>
              <a:ext uri="{FF2B5EF4-FFF2-40B4-BE49-F238E27FC236}">
                <a16:creationId xmlns:a16="http://schemas.microsoft.com/office/drawing/2014/main" id="{7F7769F7-4C70-40F0-57A8-928806DA6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7150" y="746125"/>
            <a:ext cx="1209675" cy="257175"/>
          </a:xfrm>
          <a:prstGeom prst="wedgeRoundRectCallout">
            <a:avLst>
              <a:gd name="adj1" fmla="val -46324"/>
              <a:gd name="adj2" fmla="val 73765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The menu shown</a:t>
            </a:r>
          </a:p>
        </p:txBody>
      </p:sp>
      <p:sp>
        <p:nvSpPr>
          <p:cNvPr id="211984" name="AutoShape 16">
            <a:extLst>
              <a:ext uri="{FF2B5EF4-FFF2-40B4-BE49-F238E27FC236}">
                <a16:creationId xmlns:a16="http://schemas.microsoft.com/office/drawing/2014/main" id="{0AF424F8-B304-FF5B-EB44-9886DA324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1725" y="4425950"/>
            <a:ext cx="1247775" cy="257175"/>
          </a:xfrm>
          <a:prstGeom prst="wedgeRoundRectCallout">
            <a:avLst>
              <a:gd name="adj1" fmla="val -62977"/>
              <a:gd name="adj2" fmla="val -56111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Hide other menus</a:t>
            </a:r>
          </a:p>
        </p:txBody>
      </p:sp>
      <p:sp>
        <p:nvSpPr>
          <p:cNvPr id="211985" name="AutoShape 17">
            <a:extLst>
              <a:ext uri="{FF2B5EF4-FFF2-40B4-BE49-F238E27FC236}">
                <a16:creationId xmlns:a16="http://schemas.microsoft.com/office/drawing/2014/main" id="{E0CB7191-FC29-6649-58A2-559CC227E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1025" y="4425950"/>
            <a:ext cx="1557338" cy="257175"/>
          </a:xfrm>
          <a:prstGeom prst="wedgeRoundRectCallout">
            <a:avLst>
              <a:gd name="adj1" fmla="val -69264"/>
              <a:gd name="adj2" fmla="val -91666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Hide database window</a:t>
            </a:r>
          </a:p>
        </p:txBody>
      </p:sp>
      <p:sp>
        <p:nvSpPr>
          <p:cNvPr id="211986" name="AutoShape 18">
            <a:extLst>
              <a:ext uri="{FF2B5EF4-FFF2-40B4-BE49-F238E27FC236}">
                <a16:creationId xmlns:a16="http://schemas.microsoft.com/office/drawing/2014/main" id="{41D07D91-17F3-9AFC-BCFB-BFCA162BF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38" y="768350"/>
            <a:ext cx="723900" cy="488950"/>
          </a:xfrm>
          <a:prstGeom prst="wedgeRoundRectCallout">
            <a:avLst>
              <a:gd name="adj1" fmla="val 90352"/>
              <a:gd name="adj2" fmla="val 16006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200"/>
              <a:t>Initial</a:t>
            </a:r>
          </a:p>
          <a:p>
            <a:pPr algn="l"/>
            <a:r>
              <a:rPr lang="en-US" altLang="en-US" sz="1200"/>
              <a:t>settings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97" name="Picture 25">
            <a:extLst>
              <a:ext uri="{FF2B5EF4-FFF2-40B4-BE49-F238E27FC236}">
                <a16:creationId xmlns:a16="http://schemas.microsoft.com/office/drawing/2014/main" id="{9A82F5A4-2DAF-79C7-AE18-C186FB12D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5" y="2673350"/>
            <a:ext cx="42100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9078" name="Picture 6">
            <a:extLst>
              <a:ext uri="{FF2B5EF4-FFF2-40B4-BE49-F238E27FC236}">
                <a16:creationId xmlns:a16="http://schemas.microsoft.com/office/drawing/2014/main" id="{3991931B-578A-839D-267F-253785EC5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046413"/>
            <a:ext cx="59055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9079" name="Picture 7">
            <a:extLst>
              <a:ext uri="{FF2B5EF4-FFF2-40B4-BE49-F238E27FC236}">
                <a16:creationId xmlns:a16="http://schemas.microsoft.com/office/drawing/2014/main" id="{21E723FF-2A8F-B668-6FE0-046B56CC5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1387475"/>
            <a:ext cx="2638425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9080" name="AutoShape 8">
            <a:extLst>
              <a:ext uri="{FF2B5EF4-FFF2-40B4-BE49-F238E27FC236}">
                <a16:creationId xmlns:a16="http://schemas.microsoft.com/office/drawing/2014/main" id="{E04080AD-75F2-23A3-C238-8D5B05CFB8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1598613"/>
            <a:ext cx="1157287" cy="422275"/>
          </a:xfrm>
          <a:prstGeom prst="wedgeRoundRectCallout">
            <a:avLst>
              <a:gd name="adj1" fmla="val 106792"/>
              <a:gd name="adj2" fmla="val 785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Property box for</a:t>
            </a:r>
          </a:p>
          <a:p>
            <a:pPr algn="l"/>
            <a:r>
              <a:rPr lang="en-US" altLang="en-US" sz="1000"/>
              <a:t>the Form.</a:t>
            </a:r>
          </a:p>
        </p:txBody>
      </p:sp>
      <p:sp>
        <p:nvSpPr>
          <p:cNvPr id="259081" name="AutoShape 9">
            <a:extLst>
              <a:ext uri="{FF2B5EF4-FFF2-40B4-BE49-F238E27FC236}">
                <a16:creationId xmlns:a16="http://schemas.microsoft.com/office/drawing/2014/main" id="{B761EC06-14B9-3E7D-45DD-9584D5AA7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5648325"/>
            <a:ext cx="1095375" cy="422275"/>
          </a:xfrm>
          <a:prstGeom prst="wedgeRoundRectCallout">
            <a:avLst>
              <a:gd name="adj1" fmla="val -9421"/>
              <a:gd name="adj2" fmla="val -23533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Set grid size to</a:t>
            </a:r>
          </a:p>
          <a:p>
            <a:pPr algn="l"/>
            <a:r>
              <a:rPr lang="en-US" altLang="en-US" sz="1000"/>
              <a:t>5 units per cm .</a:t>
            </a:r>
          </a:p>
        </p:txBody>
      </p:sp>
      <p:sp>
        <p:nvSpPr>
          <p:cNvPr id="259082" name="AutoShape 10">
            <a:extLst>
              <a:ext uri="{FF2B5EF4-FFF2-40B4-BE49-F238E27FC236}">
                <a16:creationId xmlns:a16="http://schemas.microsoft.com/office/drawing/2014/main" id="{DDDA140A-E72B-899C-5D6B-B7B4DAE54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0" y="4616450"/>
            <a:ext cx="1725613" cy="587375"/>
          </a:xfrm>
          <a:prstGeom prst="wedgeRoundRectCallout">
            <a:avLst>
              <a:gd name="adj1" fmla="val -75574"/>
              <a:gd name="adj2" fmla="val -21108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Toolbox:</a:t>
            </a:r>
          </a:p>
          <a:p>
            <a:pPr algn="l"/>
            <a:r>
              <a:rPr lang="en-US" altLang="en-US" sz="1000"/>
              <a:t>Click Text Box control.</a:t>
            </a:r>
          </a:p>
          <a:p>
            <a:pPr algn="l"/>
            <a:r>
              <a:rPr lang="en-US" altLang="en-US" sz="1000"/>
              <a:t>Draw  a box on the Form.</a:t>
            </a:r>
          </a:p>
        </p:txBody>
      </p:sp>
      <p:sp>
        <p:nvSpPr>
          <p:cNvPr id="259092" name="AutoShape 20">
            <a:extLst>
              <a:ext uri="{FF2B5EF4-FFF2-40B4-BE49-F238E27FC236}">
                <a16:creationId xmlns:a16="http://schemas.microsoft.com/office/drawing/2014/main" id="{AF325381-4ADE-24B1-E477-B045B9D21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" y="2413000"/>
            <a:ext cx="762000" cy="587375"/>
          </a:xfrm>
          <a:prstGeom prst="wedgeRoundRectCallout">
            <a:avLst>
              <a:gd name="adj1" fmla="val 118125"/>
              <a:gd name="adj2" fmla="val 5270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Click for</a:t>
            </a:r>
          </a:p>
          <a:p>
            <a:pPr algn="l"/>
            <a:r>
              <a:rPr lang="en-US" altLang="en-US" sz="1000"/>
              <a:t>Form</a:t>
            </a:r>
          </a:p>
          <a:p>
            <a:pPr algn="l"/>
            <a:r>
              <a:rPr lang="en-US" altLang="en-US" sz="1000"/>
              <a:t>properties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67" name="Picture 27">
            <a:extLst>
              <a:ext uri="{FF2B5EF4-FFF2-40B4-BE49-F238E27FC236}">
                <a16:creationId xmlns:a16="http://schemas.microsoft.com/office/drawing/2014/main" id="{74D799BB-9075-C7BA-9962-015884A36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786188"/>
            <a:ext cx="37719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9465" name="Picture 25">
            <a:extLst>
              <a:ext uri="{FF2B5EF4-FFF2-40B4-BE49-F238E27FC236}">
                <a16:creationId xmlns:a16="http://schemas.microsoft.com/office/drawing/2014/main" id="{297B4713-503C-DB3F-588F-0F7478E2D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8" b="52141"/>
          <a:stretch>
            <a:fillRect/>
          </a:stretch>
        </p:blipFill>
        <p:spPr bwMode="auto">
          <a:xfrm>
            <a:off x="4525963" y="581025"/>
            <a:ext cx="2414587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9462" name="Picture 22">
            <a:extLst>
              <a:ext uri="{FF2B5EF4-FFF2-40B4-BE49-F238E27FC236}">
                <a16:creationId xmlns:a16="http://schemas.microsoft.com/office/drawing/2014/main" id="{7B80695B-5AA6-331B-3F8A-8371860D3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280035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9460" name="Picture 20">
            <a:extLst>
              <a:ext uri="{FF2B5EF4-FFF2-40B4-BE49-F238E27FC236}">
                <a16:creationId xmlns:a16="http://schemas.microsoft.com/office/drawing/2014/main" id="{A8550789-4442-1C91-341E-325D96456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263" y="2046288"/>
            <a:ext cx="24288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9459" name="Picture 19">
            <a:extLst>
              <a:ext uri="{FF2B5EF4-FFF2-40B4-BE49-F238E27FC236}">
                <a16:creationId xmlns:a16="http://schemas.microsoft.com/office/drawing/2014/main" id="{E38D21B8-85A7-273E-CE0E-48CFF0E7B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63" y="2560638"/>
            <a:ext cx="24288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9458" name="Picture 18">
            <a:extLst>
              <a:ext uri="{FF2B5EF4-FFF2-40B4-BE49-F238E27FC236}">
                <a16:creationId xmlns:a16="http://schemas.microsoft.com/office/drawing/2014/main" id="{15B836C1-8876-1499-FA33-58180E98E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3268663"/>
            <a:ext cx="24288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9444" name="Text Box 4">
            <a:extLst>
              <a:ext uri="{FF2B5EF4-FFF2-40B4-BE49-F238E27FC236}">
                <a16:creationId xmlns:a16="http://schemas.microsoft.com/office/drawing/2014/main" id="{CDB925D7-3A41-F4CB-B916-9A5793616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3.6  Messages and control tips</a:t>
            </a:r>
          </a:p>
        </p:txBody>
      </p:sp>
      <p:sp>
        <p:nvSpPr>
          <p:cNvPr id="189463" name="AutoShape 23">
            <a:extLst>
              <a:ext uri="{FF2B5EF4-FFF2-40B4-BE49-F238E27FC236}">
                <a16:creationId xmlns:a16="http://schemas.microsoft.com/office/drawing/2014/main" id="{3DE8A152-25EE-D17D-B7E9-286EBEB70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1389063"/>
            <a:ext cx="2309813" cy="587375"/>
          </a:xfrm>
          <a:prstGeom prst="wedgeRoundRectCallout">
            <a:avLst>
              <a:gd name="adj1" fmla="val 70551"/>
              <a:gd name="adj2" fmla="val -3081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Select </a:t>
            </a:r>
            <a:r>
              <a:rPr lang="en-US" altLang="en-US" sz="1000" i="1"/>
              <a:t>New guest </a:t>
            </a:r>
            <a:r>
              <a:rPr lang="en-US" altLang="en-US" sz="1000"/>
              <a:t>in Design mode</a:t>
            </a:r>
            <a:r>
              <a:rPr lang="en-US" altLang="en-US" sz="1000" i="1"/>
              <a:t>.</a:t>
            </a:r>
          </a:p>
          <a:p>
            <a:pPr algn="l"/>
            <a:r>
              <a:rPr lang="en-US" altLang="en-US" sz="1000"/>
              <a:t>Define ControlTip text.</a:t>
            </a:r>
          </a:p>
          <a:p>
            <a:pPr algn="l"/>
            <a:r>
              <a:rPr lang="en-US" altLang="en-US" sz="1000"/>
              <a:t>Use Shift+F2 for long texts</a:t>
            </a:r>
          </a:p>
        </p:txBody>
      </p:sp>
      <p:sp>
        <p:nvSpPr>
          <p:cNvPr id="189455" name="AutoShape 15">
            <a:extLst>
              <a:ext uri="{FF2B5EF4-FFF2-40B4-BE49-F238E27FC236}">
                <a16:creationId xmlns:a16="http://schemas.microsoft.com/office/drawing/2014/main" id="{DD61D4AE-79F5-CAF3-5F26-E6421676B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975" y="2881313"/>
            <a:ext cx="1928813" cy="752475"/>
          </a:xfrm>
          <a:prstGeom prst="wedgeRoundRectCallout">
            <a:avLst>
              <a:gd name="adj1" fmla="val -97736"/>
              <a:gd name="adj2" fmla="val 11033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To show  a message box:</a:t>
            </a:r>
          </a:p>
          <a:p>
            <a:pPr algn="l"/>
            <a:r>
              <a:rPr lang="en-US" altLang="en-US" sz="1000"/>
              <a:t>Enter the Visual Basic world</a:t>
            </a:r>
          </a:p>
          <a:p>
            <a:pPr algn="l"/>
            <a:r>
              <a:rPr lang="en-US" altLang="en-US" sz="1000"/>
              <a:t>with Ctrl+G (debugger)</a:t>
            </a:r>
          </a:p>
          <a:p>
            <a:pPr algn="l"/>
            <a:r>
              <a:rPr lang="en-US" altLang="en-US" sz="1000"/>
              <a:t>Type these commands.</a:t>
            </a:r>
          </a:p>
        </p:txBody>
      </p:sp>
      <p:pic>
        <p:nvPicPr>
          <p:cNvPr id="189457" name="Picture 17">
            <a:extLst>
              <a:ext uri="{FF2B5EF4-FFF2-40B4-BE49-F238E27FC236}">
                <a16:creationId xmlns:a16="http://schemas.microsoft.com/office/drawing/2014/main" id="{F956860D-51E2-8714-50E8-03F68E518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3948113"/>
            <a:ext cx="24288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9454" name="AutoShape 14">
            <a:extLst>
              <a:ext uri="{FF2B5EF4-FFF2-40B4-BE49-F238E27FC236}">
                <a16:creationId xmlns:a16="http://schemas.microsoft.com/office/drawing/2014/main" id="{1A1AEC36-336F-1139-97D0-2E26B5D47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025" y="1389063"/>
            <a:ext cx="2309813" cy="587375"/>
          </a:xfrm>
          <a:prstGeom prst="wedgeRoundRectCallout">
            <a:avLst>
              <a:gd name="adj1" fmla="val -49861"/>
              <a:gd name="adj2" fmla="val 9243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Select </a:t>
            </a:r>
            <a:r>
              <a:rPr lang="en-US" altLang="en-US" sz="1000" i="1"/>
              <a:t>New guest </a:t>
            </a:r>
            <a:r>
              <a:rPr lang="en-US" altLang="en-US" sz="1000"/>
              <a:t>in Design mode</a:t>
            </a:r>
            <a:r>
              <a:rPr lang="en-US" altLang="en-US" sz="1000" i="1"/>
              <a:t>.</a:t>
            </a:r>
          </a:p>
          <a:p>
            <a:pPr algn="l"/>
            <a:r>
              <a:rPr lang="en-US" altLang="en-US" sz="1000"/>
              <a:t>Define ControlTip text.</a:t>
            </a:r>
          </a:p>
          <a:p>
            <a:pPr algn="l"/>
            <a:r>
              <a:rPr lang="en-US" altLang="en-US" sz="1000"/>
              <a:t>Use Shift+F2 for long texts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61" name="Picture 5153">
            <a:extLst>
              <a:ext uri="{FF2B5EF4-FFF2-40B4-BE49-F238E27FC236}">
                <a16:creationId xmlns:a16="http://schemas.microsoft.com/office/drawing/2014/main" id="{54EA638F-E0DC-DB73-0F9B-7614B0EA6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4527550"/>
            <a:ext cx="42100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6160" name="Picture 5152">
            <a:extLst>
              <a:ext uri="{FF2B5EF4-FFF2-40B4-BE49-F238E27FC236}">
                <a16:creationId xmlns:a16="http://schemas.microsoft.com/office/drawing/2014/main" id="{E9C1A133-1768-A29C-42DE-0F82C7502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1390650"/>
            <a:ext cx="42100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6130" name="Text Box 5122">
            <a:extLst>
              <a:ext uri="{FF2B5EF4-FFF2-40B4-BE49-F238E27FC236}">
                <a16:creationId xmlns:a16="http://schemas.microsoft.com/office/drawing/2014/main" id="{F97DA4C7-85EC-A736-9A02-D93630A42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3.1B  Ad</a:t>
            </a:r>
            <a:r>
              <a:rPr lang="da-DK" altLang="en-US" sz="1600" u="sng">
                <a:latin typeface="Arial" panose="020B0604020202020204" pitchFamily="34" charset="0"/>
              </a:rPr>
              <a:t>justing controls and the Form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sp>
        <p:nvSpPr>
          <p:cNvPr id="176131" name="AutoShape 5123">
            <a:extLst>
              <a:ext uri="{FF2B5EF4-FFF2-40B4-BE49-F238E27FC236}">
                <a16:creationId xmlns:a16="http://schemas.microsoft.com/office/drawing/2014/main" id="{71762522-84BE-8493-9361-036673065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581025"/>
            <a:ext cx="2063750" cy="422275"/>
          </a:xfrm>
          <a:prstGeom prst="wedgeRoundRectCallout">
            <a:avLst>
              <a:gd name="adj1" fmla="val 24921"/>
              <a:gd name="adj2" fmla="val 14962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Form name. Access asks for it</a:t>
            </a:r>
          </a:p>
          <a:p>
            <a:pPr algn="l"/>
            <a:r>
              <a:rPr lang="en-US" altLang="en-US" sz="1000"/>
              <a:t>when you first close the form.</a:t>
            </a:r>
          </a:p>
        </p:txBody>
      </p:sp>
      <p:pic>
        <p:nvPicPr>
          <p:cNvPr id="176133" name="Picture 5125">
            <a:extLst>
              <a:ext uri="{FF2B5EF4-FFF2-40B4-BE49-F238E27FC236}">
                <a16:creationId xmlns:a16="http://schemas.microsoft.com/office/drawing/2014/main" id="{5277D985-022A-5993-BD14-D771FEE43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751013"/>
            <a:ext cx="59055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6134" name="Picture 5126">
            <a:extLst>
              <a:ext uri="{FF2B5EF4-FFF2-40B4-BE49-F238E27FC236}">
                <a16:creationId xmlns:a16="http://schemas.microsoft.com/office/drawing/2014/main" id="{E587AACA-85EE-53D3-06FE-0784E5818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1387475"/>
            <a:ext cx="2638425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6140" name="AutoShape 5132">
            <a:extLst>
              <a:ext uri="{FF2B5EF4-FFF2-40B4-BE49-F238E27FC236}">
                <a16:creationId xmlns:a16="http://schemas.microsoft.com/office/drawing/2014/main" id="{E4DA8960-FAF8-CCBC-ACFC-F068819C1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0688" y="581025"/>
            <a:ext cx="1293812" cy="422275"/>
          </a:xfrm>
          <a:prstGeom prst="wedgeRoundRectCallout">
            <a:avLst>
              <a:gd name="adj1" fmla="val 6685"/>
              <a:gd name="adj2" fmla="val 31804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Handle for moving</a:t>
            </a:r>
          </a:p>
          <a:p>
            <a:pPr algn="l"/>
            <a:r>
              <a:rPr lang="en-US" altLang="en-US" sz="1000" i="1"/>
              <a:t>Label</a:t>
            </a:r>
            <a:r>
              <a:rPr lang="en-US" altLang="en-US" sz="1000"/>
              <a:t> part .</a:t>
            </a:r>
          </a:p>
        </p:txBody>
      </p:sp>
      <p:sp>
        <p:nvSpPr>
          <p:cNvPr id="176141" name="AutoShape 5133">
            <a:extLst>
              <a:ext uri="{FF2B5EF4-FFF2-40B4-BE49-F238E27FC236}">
                <a16:creationId xmlns:a16="http://schemas.microsoft.com/office/drawing/2014/main" id="{21383235-18A5-3762-0874-A39C9BECC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2475" y="581025"/>
            <a:ext cx="1293813" cy="422275"/>
          </a:xfrm>
          <a:prstGeom prst="wedgeRoundRectCallout">
            <a:avLst>
              <a:gd name="adj1" fmla="val -56134"/>
              <a:gd name="adj2" fmla="val 32105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Handle for moving</a:t>
            </a:r>
          </a:p>
          <a:p>
            <a:pPr algn="l"/>
            <a:r>
              <a:rPr lang="en-US" altLang="en-US" sz="1000" i="1"/>
              <a:t>Text Box</a:t>
            </a:r>
            <a:r>
              <a:rPr lang="en-US" altLang="en-US" sz="1000"/>
              <a:t> part .</a:t>
            </a:r>
          </a:p>
        </p:txBody>
      </p:sp>
      <p:sp>
        <p:nvSpPr>
          <p:cNvPr id="176143" name="AutoShape 5135">
            <a:extLst>
              <a:ext uri="{FF2B5EF4-FFF2-40B4-BE49-F238E27FC236}">
                <a16:creationId xmlns:a16="http://schemas.microsoft.com/office/drawing/2014/main" id="{8845F4D2-8459-E2DB-FF6E-F06C993F7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0925" y="581025"/>
            <a:ext cx="898525" cy="422275"/>
          </a:xfrm>
          <a:prstGeom prst="wedgeRoundRectCallout">
            <a:avLst>
              <a:gd name="adj1" fmla="val -171556"/>
              <a:gd name="adj2" fmla="val 33909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Drag here to</a:t>
            </a:r>
          </a:p>
          <a:p>
            <a:pPr algn="l"/>
            <a:r>
              <a:rPr lang="en-US" altLang="en-US" sz="1000"/>
              <a:t>move </a:t>
            </a:r>
            <a:r>
              <a:rPr lang="en-US" altLang="en-US" sz="1000" i="1"/>
              <a:t>both</a:t>
            </a:r>
            <a:r>
              <a:rPr lang="en-US" altLang="en-US" sz="1000"/>
              <a:t>.</a:t>
            </a:r>
          </a:p>
        </p:txBody>
      </p:sp>
      <p:sp>
        <p:nvSpPr>
          <p:cNvPr id="176146" name="AutoShape 5138">
            <a:extLst>
              <a:ext uri="{FF2B5EF4-FFF2-40B4-BE49-F238E27FC236}">
                <a16:creationId xmlns:a16="http://schemas.microsoft.com/office/drawing/2014/main" id="{3A8E28A3-9157-1F11-F358-B69E7B922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7238" y="5241925"/>
            <a:ext cx="1100137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/>
              <a:t>Form View:</a:t>
            </a:r>
          </a:p>
          <a:p>
            <a:pPr algn="l"/>
            <a:r>
              <a:rPr lang="en-US" altLang="en-US"/>
              <a:t>User mode</a:t>
            </a:r>
          </a:p>
        </p:txBody>
      </p:sp>
      <p:sp>
        <p:nvSpPr>
          <p:cNvPr id="176147" name="AutoShape 5139">
            <a:extLst>
              <a:ext uri="{FF2B5EF4-FFF2-40B4-BE49-F238E27FC236}">
                <a16:creationId xmlns:a16="http://schemas.microsoft.com/office/drawing/2014/main" id="{AB7E542B-296B-C9D0-4F90-18723C879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5191125"/>
            <a:ext cx="631825" cy="422275"/>
          </a:xfrm>
          <a:prstGeom prst="wedgeRoundRectCallout">
            <a:avLst>
              <a:gd name="adj1" fmla="val 127389"/>
              <a:gd name="adj2" fmla="val -12030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Record</a:t>
            </a:r>
          </a:p>
          <a:p>
            <a:pPr algn="l"/>
            <a:r>
              <a:rPr lang="en-US" altLang="en-US" sz="1000"/>
              <a:t>Selector</a:t>
            </a:r>
          </a:p>
        </p:txBody>
      </p:sp>
      <p:sp>
        <p:nvSpPr>
          <p:cNvPr id="176148" name="AutoShape 5140">
            <a:extLst>
              <a:ext uri="{FF2B5EF4-FFF2-40B4-BE49-F238E27FC236}">
                <a16:creationId xmlns:a16="http://schemas.microsoft.com/office/drawing/2014/main" id="{35398941-497E-19F7-7727-7897F7214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5880100"/>
            <a:ext cx="793750" cy="422275"/>
          </a:xfrm>
          <a:prstGeom prst="wedgeRoundRectCallout">
            <a:avLst>
              <a:gd name="adj1" fmla="val 132199"/>
              <a:gd name="adj2" fmla="val 7819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Navigation</a:t>
            </a:r>
          </a:p>
          <a:p>
            <a:pPr algn="l"/>
            <a:r>
              <a:rPr lang="en-US" altLang="en-US" sz="1000"/>
              <a:t>Buttons</a:t>
            </a:r>
          </a:p>
        </p:txBody>
      </p:sp>
      <p:sp>
        <p:nvSpPr>
          <p:cNvPr id="176149" name="AutoShape 5141">
            <a:extLst>
              <a:ext uri="{FF2B5EF4-FFF2-40B4-BE49-F238E27FC236}">
                <a16:creationId xmlns:a16="http://schemas.microsoft.com/office/drawing/2014/main" id="{749FD332-71B7-EDFE-B5C4-032365973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4100" y="6070600"/>
            <a:ext cx="715963" cy="422275"/>
          </a:xfrm>
          <a:prstGeom prst="wedgeRoundRectCallout">
            <a:avLst>
              <a:gd name="adj1" fmla="val -110088"/>
              <a:gd name="adj2" fmla="val -9022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Space for</a:t>
            </a:r>
          </a:p>
          <a:p>
            <a:pPr algn="l"/>
            <a:r>
              <a:rPr lang="en-US" altLang="en-US" sz="1000"/>
              <a:t>scroll bar</a:t>
            </a:r>
          </a:p>
        </p:txBody>
      </p:sp>
      <p:sp>
        <p:nvSpPr>
          <p:cNvPr id="176150" name="AutoShape 5142">
            <a:extLst>
              <a:ext uri="{FF2B5EF4-FFF2-40B4-BE49-F238E27FC236}">
                <a16:creationId xmlns:a16="http://schemas.microsoft.com/office/drawing/2014/main" id="{169CED87-6539-A3D1-F5CA-DA13D5AFC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800" y="4800600"/>
            <a:ext cx="603250" cy="257175"/>
          </a:xfrm>
          <a:prstGeom prst="wedgeRoundRectCallout">
            <a:avLst>
              <a:gd name="adj1" fmla="val 173421"/>
              <a:gd name="adj2" fmla="val -105556"/>
              <a:gd name="adj3" fmla="val 16667"/>
            </a:avLst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Caption</a:t>
            </a:r>
          </a:p>
        </p:txBody>
      </p:sp>
      <p:sp>
        <p:nvSpPr>
          <p:cNvPr id="176151" name="AutoShape 5143">
            <a:extLst>
              <a:ext uri="{FF2B5EF4-FFF2-40B4-BE49-F238E27FC236}">
                <a16:creationId xmlns:a16="http://schemas.microsoft.com/office/drawing/2014/main" id="{227A4BB1-AB54-D191-CE01-10477A907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6825" y="5880100"/>
            <a:ext cx="1508125" cy="422275"/>
          </a:xfrm>
          <a:prstGeom prst="wedgeRoundRectCallout">
            <a:avLst>
              <a:gd name="adj1" fmla="val 7157"/>
              <a:gd name="adj2" fmla="val -15526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Underline letter for</a:t>
            </a:r>
          </a:p>
          <a:p>
            <a:pPr algn="l"/>
            <a:r>
              <a:rPr lang="en-US" altLang="en-US" sz="1000"/>
              <a:t>shortcut: &amp;New guest</a:t>
            </a:r>
          </a:p>
        </p:txBody>
      </p:sp>
      <p:sp>
        <p:nvSpPr>
          <p:cNvPr id="176156" name="AutoShape 5148">
            <a:extLst>
              <a:ext uri="{FF2B5EF4-FFF2-40B4-BE49-F238E27FC236}">
                <a16:creationId xmlns:a16="http://schemas.microsoft.com/office/drawing/2014/main" id="{6691504B-DC81-66FE-38BD-B20E2B9E1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6275" y="3908425"/>
            <a:ext cx="1138238" cy="257175"/>
          </a:xfrm>
          <a:prstGeom prst="wedgeRoundRectCallout">
            <a:avLst>
              <a:gd name="adj1" fmla="val 34657"/>
              <a:gd name="adj2" fmla="val 213579"/>
              <a:gd name="adj3" fmla="val 16667"/>
            </a:avLst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MinMax buttons</a:t>
            </a:r>
          </a:p>
        </p:txBody>
      </p:sp>
      <p:sp>
        <p:nvSpPr>
          <p:cNvPr id="176157" name="AutoShape 5149">
            <a:extLst>
              <a:ext uri="{FF2B5EF4-FFF2-40B4-BE49-F238E27FC236}">
                <a16:creationId xmlns:a16="http://schemas.microsoft.com/office/drawing/2014/main" id="{E16B880D-9B7D-6C81-637E-C63400239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1213" y="4160838"/>
            <a:ext cx="879475" cy="257175"/>
          </a:xfrm>
          <a:prstGeom prst="wedgeRoundRectCallout">
            <a:avLst>
              <a:gd name="adj1" fmla="val -92417"/>
              <a:gd name="adj2" fmla="val 114815"/>
              <a:gd name="adj3" fmla="val 16667"/>
            </a:avLst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Control Box</a:t>
            </a:r>
          </a:p>
        </p:txBody>
      </p:sp>
      <p:sp>
        <p:nvSpPr>
          <p:cNvPr id="176158" name="AutoShape 5150">
            <a:extLst>
              <a:ext uri="{FF2B5EF4-FFF2-40B4-BE49-F238E27FC236}">
                <a16:creationId xmlns:a16="http://schemas.microsoft.com/office/drawing/2014/main" id="{09E576DA-6C69-AB02-AFB2-1CA3B8BFC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1213" y="4160838"/>
            <a:ext cx="879475" cy="257175"/>
          </a:xfrm>
          <a:prstGeom prst="wedgeRoundRectCallout">
            <a:avLst>
              <a:gd name="adj1" fmla="val 300542"/>
              <a:gd name="adj2" fmla="val 126542"/>
              <a:gd name="adj3" fmla="val 16667"/>
            </a:avLst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Control Box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84" name="Picture 3104">
            <a:extLst>
              <a:ext uri="{FF2B5EF4-FFF2-40B4-BE49-F238E27FC236}">
                <a16:creationId xmlns:a16="http://schemas.microsoft.com/office/drawing/2014/main" id="{B2BD2EB1-7074-CDE6-2765-FFF3C0955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1649413"/>
            <a:ext cx="371475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756" name="Text Box 3076">
            <a:extLst>
              <a:ext uri="{FF2B5EF4-FFF2-40B4-BE49-F238E27FC236}">
                <a16:creationId xmlns:a16="http://schemas.microsoft.com/office/drawing/2014/main" id="{D37A5A38-984C-9951-59CA-885244EED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3.1C  Form after changes</a:t>
            </a:r>
          </a:p>
        </p:txBody>
      </p:sp>
      <p:sp>
        <p:nvSpPr>
          <p:cNvPr id="202762" name="AutoShape 3082">
            <a:extLst>
              <a:ext uri="{FF2B5EF4-FFF2-40B4-BE49-F238E27FC236}">
                <a16:creationId xmlns:a16="http://schemas.microsoft.com/office/drawing/2014/main" id="{10BAA4FF-1C8A-1301-BB38-C4F396C1B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0" y="3098800"/>
            <a:ext cx="747713" cy="422275"/>
          </a:xfrm>
          <a:prstGeom prst="wedgeRoundRectCallout">
            <a:avLst>
              <a:gd name="adj1" fmla="val -266560"/>
              <a:gd name="adj2" fmla="val -1770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Checkbox</a:t>
            </a:r>
          </a:p>
          <a:p>
            <a:r>
              <a:rPr lang="en-US" altLang="en-US" sz="1000"/>
              <a:t>control</a:t>
            </a:r>
          </a:p>
        </p:txBody>
      </p:sp>
      <p:sp>
        <p:nvSpPr>
          <p:cNvPr id="202767" name="AutoShape 3087">
            <a:extLst>
              <a:ext uri="{FF2B5EF4-FFF2-40B4-BE49-F238E27FC236}">
                <a16:creationId xmlns:a16="http://schemas.microsoft.com/office/drawing/2014/main" id="{A2D05638-E473-6E40-F105-66202593E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647825"/>
            <a:ext cx="1292225" cy="422275"/>
          </a:xfrm>
          <a:prstGeom prst="wedgeRoundRectCallout">
            <a:avLst>
              <a:gd name="adj1" fmla="val -154301"/>
              <a:gd name="adj2" fmla="val 1270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Line </a:t>
            </a:r>
          </a:p>
          <a:p>
            <a:r>
              <a:rPr lang="en-US" altLang="en-US" sz="1000"/>
              <a:t>(visual effect only)</a:t>
            </a:r>
          </a:p>
        </p:txBody>
      </p:sp>
      <p:sp>
        <p:nvSpPr>
          <p:cNvPr id="202768" name="AutoShape 3088">
            <a:extLst>
              <a:ext uri="{FF2B5EF4-FFF2-40B4-BE49-F238E27FC236}">
                <a16:creationId xmlns:a16="http://schemas.microsoft.com/office/drawing/2014/main" id="{754F1BC9-3106-0598-4FF7-DE459AF0A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" y="2239963"/>
            <a:ext cx="995363" cy="257175"/>
          </a:xfrm>
          <a:prstGeom prst="wedgeRoundRectCallout">
            <a:avLst>
              <a:gd name="adj1" fmla="val 127352"/>
              <a:gd name="adj2" fmla="val -6975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Shortcut keys</a:t>
            </a:r>
          </a:p>
        </p:txBody>
      </p:sp>
      <p:sp>
        <p:nvSpPr>
          <p:cNvPr id="202774" name="AutoShape 3094">
            <a:extLst>
              <a:ext uri="{FF2B5EF4-FFF2-40B4-BE49-F238E27FC236}">
                <a16:creationId xmlns:a16="http://schemas.microsoft.com/office/drawing/2014/main" id="{6DD545EE-30D3-E558-3486-19BD4E76A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975" y="2676525"/>
            <a:ext cx="1292225" cy="422275"/>
          </a:xfrm>
          <a:prstGeom prst="wedgeRoundRectCallout">
            <a:avLst>
              <a:gd name="adj1" fmla="val 123833"/>
              <a:gd name="adj2" fmla="val -10751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Rectangle</a:t>
            </a:r>
          </a:p>
          <a:p>
            <a:r>
              <a:rPr lang="en-US" altLang="en-US" sz="1000"/>
              <a:t>(visual effect only)</a:t>
            </a:r>
          </a:p>
        </p:txBody>
      </p:sp>
      <p:sp>
        <p:nvSpPr>
          <p:cNvPr id="202775" name="AutoShape 3095">
            <a:extLst>
              <a:ext uri="{FF2B5EF4-FFF2-40B4-BE49-F238E27FC236}">
                <a16:creationId xmlns:a16="http://schemas.microsoft.com/office/drawing/2014/main" id="{90014E4D-6545-6E55-EB3F-D93C10CDF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0" y="3683000"/>
            <a:ext cx="677863" cy="422275"/>
          </a:xfrm>
          <a:prstGeom prst="wedgeRoundRectCallout">
            <a:avLst>
              <a:gd name="adj1" fmla="val -257259"/>
              <a:gd name="adj2" fmla="val -13496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Calendar</a:t>
            </a:r>
          </a:p>
          <a:p>
            <a:r>
              <a:rPr lang="en-US" altLang="en-US" sz="1000"/>
              <a:t>control</a:t>
            </a:r>
          </a:p>
        </p:txBody>
      </p:sp>
      <p:grpSp>
        <p:nvGrpSpPr>
          <p:cNvPr id="202783" name="Group 3103">
            <a:extLst>
              <a:ext uri="{FF2B5EF4-FFF2-40B4-BE49-F238E27FC236}">
                <a16:creationId xmlns:a16="http://schemas.microsoft.com/office/drawing/2014/main" id="{87690FD4-8100-A3E3-7FB6-9ACDA3507C11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508000"/>
            <a:ext cx="2114550" cy="1316038"/>
            <a:chOff x="324" y="320"/>
            <a:chExt cx="1332" cy="829"/>
          </a:xfrm>
        </p:grpSpPr>
        <p:pic>
          <p:nvPicPr>
            <p:cNvPr id="202777" name="Picture 3097">
              <a:extLst>
                <a:ext uri="{FF2B5EF4-FFF2-40B4-BE49-F238E27FC236}">
                  <a16:creationId xmlns:a16="http://schemas.microsoft.com/office/drawing/2014/main" id="{5B7713A4-4E9B-EB7C-7211-31E2355811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56"/>
            <a:stretch>
              <a:fillRect/>
            </a:stretch>
          </p:blipFill>
          <p:spPr bwMode="auto">
            <a:xfrm>
              <a:off x="324" y="367"/>
              <a:ext cx="1290" cy="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2778" name="Picture 3098">
              <a:extLst>
                <a:ext uri="{FF2B5EF4-FFF2-40B4-BE49-F238E27FC236}">
                  <a16:creationId xmlns:a16="http://schemas.microsoft.com/office/drawing/2014/main" id="{624ADEF6-244F-0CB1-41CD-A1D0FA2812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" y="771"/>
              <a:ext cx="750" cy="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2780" name="Freeform 3100">
              <a:extLst>
                <a:ext uri="{FF2B5EF4-FFF2-40B4-BE49-F238E27FC236}">
                  <a16:creationId xmlns:a16="http://schemas.microsoft.com/office/drawing/2014/main" id="{344E71A6-A6BB-D3B0-4DAF-CBB7B57A4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20"/>
              <a:ext cx="226" cy="684"/>
            </a:xfrm>
            <a:custGeom>
              <a:avLst/>
              <a:gdLst>
                <a:gd name="T0" fmla="*/ 98 w 226"/>
                <a:gd name="T1" fmla="*/ 0 h 609"/>
                <a:gd name="T2" fmla="*/ 8 w 226"/>
                <a:gd name="T3" fmla="*/ 99 h 609"/>
                <a:gd name="T4" fmla="*/ 144 w 226"/>
                <a:gd name="T5" fmla="*/ 209 h 609"/>
                <a:gd name="T6" fmla="*/ 53 w 226"/>
                <a:gd name="T7" fmla="*/ 299 h 609"/>
                <a:gd name="T8" fmla="*/ 116 w 226"/>
                <a:gd name="T9" fmla="*/ 418 h 609"/>
                <a:gd name="T10" fmla="*/ 72 w 226"/>
                <a:gd name="T11" fmla="*/ 609 h 609"/>
                <a:gd name="T12" fmla="*/ 226 w 226"/>
                <a:gd name="T13" fmla="*/ 590 h 609"/>
                <a:gd name="T14" fmla="*/ 208 w 226"/>
                <a:gd name="T15" fmla="*/ 8 h 609"/>
                <a:gd name="T16" fmla="*/ 98 w 226"/>
                <a:gd name="T17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609">
                  <a:moveTo>
                    <a:pt x="98" y="0"/>
                  </a:moveTo>
                  <a:cubicBezTo>
                    <a:pt x="56" y="15"/>
                    <a:pt x="0" y="64"/>
                    <a:pt x="8" y="99"/>
                  </a:cubicBezTo>
                  <a:cubicBezTo>
                    <a:pt x="16" y="134"/>
                    <a:pt x="137" y="176"/>
                    <a:pt x="144" y="209"/>
                  </a:cubicBezTo>
                  <a:cubicBezTo>
                    <a:pt x="151" y="242"/>
                    <a:pt x="58" y="264"/>
                    <a:pt x="53" y="299"/>
                  </a:cubicBezTo>
                  <a:cubicBezTo>
                    <a:pt x="48" y="334"/>
                    <a:pt x="113" y="366"/>
                    <a:pt x="116" y="418"/>
                  </a:cubicBezTo>
                  <a:cubicBezTo>
                    <a:pt x="119" y="470"/>
                    <a:pt x="54" y="580"/>
                    <a:pt x="72" y="609"/>
                  </a:cubicBezTo>
                  <a:lnTo>
                    <a:pt x="226" y="590"/>
                  </a:lnTo>
                  <a:lnTo>
                    <a:pt x="208" y="8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02782" name="AutoShape 3102">
            <a:extLst>
              <a:ext uri="{FF2B5EF4-FFF2-40B4-BE49-F238E27FC236}">
                <a16:creationId xmlns:a16="http://schemas.microsoft.com/office/drawing/2014/main" id="{1DAD7E98-7D77-9CA5-50E5-13FDDA129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900" y="582613"/>
            <a:ext cx="1693863" cy="422275"/>
          </a:xfrm>
          <a:prstGeom prst="wedgeRoundRectCallout">
            <a:avLst>
              <a:gd name="adj1" fmla="val -152810"/>
              <a:gd name="adj2" fmla="val 7293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Select view mode:</a:t>
            </a:r>
          </a:p>
          <a:p>
            <a:pPr algn="l"/>
            <a:r>
              <a:rPr lang="en-US" altLang="en-US" sz="1000"/>
              <a:t>Design, Form, Datasheet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7" name="Text Box 3">
            <a:extLst>
              <a:ext uri="{FF2B5EF4-FFF2-40B4-BE49-F238E27FC236}">
                <a16:creationId xmlns:a16="http://schemas.microsoft.com/office/drawing/2014/main" id="{7EB228F9-4FEB-7964-607B-8C4B7098D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3.1C  </a:t>
            </a:r>
            <a:r>
              <a:rPr lang="da-DK" altLang="en-US" sz="1600" u="sng">
                <a:latin typeface="Arial" panose="020B0604020202020204" pitchFamily="34" charset="0"/>
              </a:rPr>
              <a:t>(continued)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pic>
        <p:nvPicPr>
          <p:cNvPr id="277522" name="Picture 18">
            <a:extLst>
              <a:ext uri="{FF2B5EF4-FFF2-40B4-BE49-F238E27FC236}">
                <a16:creationId xmlns:a16="http://schemas.microsoft.com/office/drawing/2014/main" id="{2B09D495-D0C2-B14A-182A-C26B156B0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533400"/>
            <a:ext cx="37147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7524" name="Picture 20">
            <a:extLst>
              <a:ext uri="{FF2B5EF4-FFF2-40B4-BE49-F238E27FC236}">
                <a16:creationId xmlns:a16="http://schemas.microsoft.com/office/drawing/2014/main" id="{10B5FB0B-03E4-D419-76E0-4BA6E2C9C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151063"/>
            <a:ext cx="1676400" cy="1457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7508" name="AutoShape 4">
            <a:extLst>
              <a:ext uri="{FF2B5EF4-FFF2-40B4-BE49-F238E27FC236}">
                <a16:creationId xmlns:a16="http://schemas.microsoft.com/office/drawing/2014/main" id="{165782BD-B21F-0EB8-3439-A3BEA6FC1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0" y="1728788"/>
            <a:ext cx="1116013" cy="422275"/>
          </a:xfrm>
          <a:prstGeom prst="wedgeRoundRectCallout">
            <a:avLst>
              <a:gd name="adj1" fmla="val -163236"/>
              <a:gd name="adj2" fmla="val 3044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/>
              <a:t>DateTimePicker</a:t>
            </a:r>
          </a:p>
          <a:p>
            <a:r>
              <a:rPr lang="da-DK" altLang="en-US" sz="1000"/>
              <a:t>control</a:t>
            </a:r>
            <a:endParaRPr lang="en-US" altLang="en-US" sz="1000"/>
          </a:p>
        </p:txBody>
      </p:sp>
      <p:sp>
        <p:nvSpPr>
          <p:cNvPr id="277513" name="AutoShape 9">
            <a:extLst>
              <a:ext uri="{FF2B5EF4-FFF2-40B4-BE49-F238E27FC236}">
                <a16:creationId xmlns:a16="http://schemas.microsoft.com/office/drawing/2014/main" id="{3D1ACB56-15F5-B3AF-B106-7E76D537A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9063" y="2597150"/>
            <a:ext cx="1119187" cy="422275"/>
          </a:xfrm>
          <a:prstGeom prst="wedgeRoundRectCallout">
            <a:avLst>
              <a:gd name="adj1" fmla="val -83051"/>
              <a:gd name="adj2" fmla="val -4925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/>
              <a:t>DateTimePicker</a:t>
            </a:r>
          </a:p>
          <a:p>
            <a:r>
              <a:rPr lang="da-DK" altLang="en-US" sz="1000"/>
              <a:t>drop-down</a:t>
            </a:r>
            <a:endParaRPr lang="en-US" altLang="en-US"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3" name="Text Box 2051">
            <a:extLst>
              <a:ext uri="{FF2B5EF4-FFF2-40B4-BE49-F238E27FC236}">
                <a16:creationId xmlns:a16="http://schemas.microsoft.com/office/drawing/2014/main" id="{5EA71520-7928-BD25-88A8-F03621F57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3.1</a:t>
            </a:r>
            <a:r>
              <a:rPr lang="da-DK" altLang="en-US" sz="1600" u="sng">
                <a:latin typeface="Arial" panose="020B0604020202020204" pitchFamily="34" charset="0"/>
              </a:rPr>
              <a:t>D</a:t>
            </a:r>
            <a:r>
              <a:rPr lang="en-US" altLang="en-US" sz="1600" u="sng">
                <a:latin typeface="Arial" panose="020B0604020202020204" pitchFamily="34" charset="0"/>
              </a:rPr>
              <a:t>  </a:t>
            </a:r>
            <a:r>
              <a:rPr lang="da-DK" altLang="en-US" sz="1600" u="sng">
                <a:latin typeface="Arial" panose="020B0604020202020204" pitchFamily="34" charset="0"/>
              </a:rPr>
              <a:t>Combo Box - enumeration type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pic>
        <p:nvPicPr>
          <p:cNvPr id="261137" name="Picture 2065">
            <a:extLst>
              <a:ext uri="{FF2B5EF4-FFF2-40B4-BE49-F238E27FC236}">
                <a16:creationId xmlns:a16="http://schemas.microsoft.com/office/drawing/2014/main" id="{86DC2E15-DF10-6461-3AA2-6DB1E657E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2789238"/>
            <a:ext cx="462915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1142" name="Picture 2070">
            <a:extLst>
              <a:ext uri="{FF2B5EF4-FFF2-40B4-BE49-F238E27FC236}">
                <a16:creationId xmlns:a16="http://schemas.microsoft.com/office/drawing/2014/main" id="{D8770F1B-F217-8E88-A302-B8CB23C23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386715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1143" name="AutoShape 2071">
            <a:extLst>
              <a:ext uri="{FF2B5EF4-FFF2-40B4-BE49-F238E27FC236}">
                <a16:creationId xmlns:a16="http://schemas.microsoft.com/office/drawing/2014/main" id="{68031EDC-30D8-DAA3-F599-E1F1F285A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9663" y="1587500"/>
            <a:ext cx="1165225" cy="571500"/>
          </a:xfrm>
          <a:prstGeom prst="wedgeRoundRectCallout">
            <a:avLst>
              <a:gd name="adj1" fmla="val -78611"/>
              <a:gd name="adj2" fmla="val -27778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/>
              <a:t>Wanted:</a:t>
            </a:r>
          </a:p>
          <a:p>
            <a:r>
              <a:rPr lang="da-DK" altLang="en-US"/>
              <a:t>Combo box</a:t>
            </a:r>
            <a:endParaRPr lang="en-US" altLang="en-US"/>
          </a:p>
        </p:txBody>
      </p:sp>
      <p:pic>
        <p:nvPicPr>
          <p:cNvPr id="261146" name="Picture 2074">
            <a:extLst>
              <a:ext uri="{FF2B5EF4-FFF2-40B4-BE49-F238E27FC236}">
                <a16:creationId xmlns:a16="http://schemas.microsoft.com/office/drawing/2014/main" id="{5367A77A-8880-C29D-0B73-4B45C8B6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450" y="1325563"/>
            <a:ext cx="436245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Text Box 2">
            <a:extLst>
              <a:ext uri="{FF2B5EF4-FFF2-40B4-BE49-F238E27FC236}">
                <a16:creationId xmlns:a16="http://schemas.microsoft.com/office/drawing/2014/main" id="{928FCCE8-94A0-B28F-78C7-BCA295F3F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3.1</a:t>
            </a:r>
            <a:r>
              <a:rPr lang="da-DK" altLang="en-US" sz="1600" u="sng">
                <a:latin typeface="Arial" panose="020B0604020202020204" pitchFamily="34" charset="0"/>
              </a:rPr>
              <a:t>D</a:t>
            </a:r>
            <a:r>
              <a:rPr lang="en-US" altLang="en-US" sz="1600" u="sng">
                <a:latin typeface="Arial" panose="020B0604020202020204" pitchFamily="34" charset="0"/>
              </a:rPr>
              <a:t>  </a:t>
            </a:r>
            <a:r>
              <a:rPr lang="da-DK" altLang="en-US" sz="1600" u="sng">
                <a:latin typeface="Arial" panose="020B0604020202020204" pitchFamily="34" charset="0"/>
              </a:rPr>
              <a:t>Cont.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pic>
        <p:nvPicPr>
          <p:cNvPr id="275462" name="Picture 6">
            <a:extLst>
              <a:ext uri="{FF2B5EF4-FFF2-40B4-BE49-F238E27FC236}">
                <a16:creationId xmlns:a16="http://schemas.microsoft.com/office/drawing/2014/main" id="{849BB88B-91F9-ED67-4172-699A7F735A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086"/>
          <a:stretch>
            <a:fillRect/>
          </a:stretch>
        </p:blipFill>
        <p:spPr bwMode="auto">
          <a:xfrm>
            <a:off x="514350" y="581025"/>
            <a:ext cx="351472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463" name="Picture 7">
            <a:extLst>
              <a:ext uri="{FF2B5EF4-FFF2-40B4-BE49-F238E27FC236}">
                <a16:creationId xmlns:a16="http://schemas.microsoft.com/office/drawing/2014/main" id="{073C0E05-6084-94EF-9507-E98B9930E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581025"/>
            <a:ext cx="38385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5464" name="AutoShape 8">
            <a:extLst>
              <a:ext uri="{FF2B5EF4-FFF2-40B4-BE49-F238E27FC236}">
                <a16:creationId xmlns:a16="http://schemas.microsoft.com/office/drawing/2014/main" id="{9FE77298-91F0-89B8-699D-0C6092ACB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1838" y="1160463"/>
            <a:ext cx="977900" cy="422275"/>
          </a:xfrm>
          <a:prstGeom prst="wedgeRoundRectCallout">
            <a:avLst>
              <a:gd name="adj1" fmla="val -121593"/>
              <a:gd name="adj2" fmla="val 6240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 sz="1000"/>
              <a:t>Width of first </a:t>
            </a:r>
          </a:p>
          <a:p>
            <a:r>
              <a:rPr lang="da-DK" altLang="en-US" sz="1000"/>
              <a:t>column = 0</a:t>
            </a:r>
            <a:endParaRPr lang="en-US" altLang="en-US"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1" name="Text Box 7">
            <a:extLst>
              <a:ext uri="{FF2B5EF4-FFF2-40B4-BE49-F238E27FC236}">
                <a16:creationId xmlns:a16="http://schemas.microsoft.com/office/drawing/2014/main" id="{D52BED7B-F147-37AA-E587-1833053C7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3.1</a:t>
            </a:r>
            <a:r>
              <a:rPr lang="da-DK" altLang="en-US" sz="1600" u="sng">
                <a:latin typeface="Arial" panose="020B0604020202020204" pitchFamily="34" charset="0"/>
              </a:rPr>
              <a:t>E</a:t>
            </a:r>
            <a:r>
              <a:rPr lang="en-US" altLang="en-US" sz="1600" u="sng">
                <a:latin typeface="Arial" panose="020B0604020202020204" pitchFamily="34" charset="0"/>
              </a:rPr>
              <a:t>  </a:t>
            </a:r>
            <a:r>
              <a:rPr lang="da-DK" altLang="en-US" sz="1600" u="sng">
                <a:latin typeface="Arial" panose="020B0604020202020204" pitchFamily="34" charset="0"/>
              </a:rPr>
              <a:t>Combo Box - table lookup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pic>
        <p:nvPicPr>
          <p:cNvPr id="267272" name="Picture 8">
            <a:extLst>
              <a:ext uri="{FF2B5EF4-FFF2-40B4-BE49-F238E27FC236}">
                <a16:creationId xmlns:a16="http://schemas.microsoft.com/office/drawing/2014/main" id="{32898468-6E75-27AC-39C7-C10B40335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581025"/>
            <a:ext cx="436245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7273" name="AutoShape 9">
            <a:extLst>
              <a:ext uri="{FF2B5EF4-FFF2-40B4-BE49-F238E27FC236}">
                <a16:creationId xmlns:a16="http://schemas.microsoft.com/office/drawing/2014/main" id="{A68B8C02-F5E0-DD0F-12CD-6FACC84B4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438" y="2159000"/>
            <a:ext cx="1165225" cy="571500"/>
          </a:xfrm>
          <a:prstGeom prst="wedgeRoundRectCallout">
            <a:avLst>
              <a:gd name="adj1" fmla="val 93324"/>
              <a:gd name="adj2" fmla="val -92222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en-US"/>
              <a:t>Wanted:</a:t>
            </a:r>
          </a:p>
          <a:p>
            <a:r>
              <a:rPr lang="da-DK" altLang="en-US"/>
              <a:t>Combo box</a:t>
            </a:r>
            <a:endParaRPr lang="en-US" altLang="en-US"/>
          </a:p>
        </p:txBody>
      </p:sp>
      <p:pic>
        <p:nvPicPr>
          <p:cNvPr id="267267" name="Picture 3">
            <a:extLst>
              <a:ext uri="{FF2B5EF4-FFF2-40B4-BE49-F238E27FC236}">
                <a16:creationId xmlns:a16="http://schemas.microsoft.com/office/drawing/2014/main" id="{5522F4BB-7D44-9A4D-00B6-01C941973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3" y="1135063"/>
            <a:ext cx="462915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7268" name="Picture 4">
            <a:extLst>
              <a:ext uri="{FF2B5EF4-FFF2-40B4-BE49-F238E27FC236}">
                <a16:creationId xmlns:a16="http://schemas.microsoft.com/office/drawing/2014/main" id="{EDE2155F-4948-22DE-217D-E87A0A4C5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3260725"/>
            <a:ext cx="462915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11733</TotalTime>
  <Words>1269</Words>
  <Application>Microsoft Office PowerPoint</Application>
  <PresentationFormat>On-screen Show (4:3)</PresentationFormat>
  <Paragraphs>393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Times New Roman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174</cp:revision>
  <cp:lastPrinted>2002-09-06T20:55:44Z</cp:lastPrinted>
  <dcterms:created xsi:type="dcterms:W3CDTF">1998-09-07T20:07:06Z</dcterms:created>
  <dcterms:modified xsi:type="dcterms:W3CDTF">2023-01-25T18:11:43Z</dcterms:modified>
</cp:coreProperties>
</file>