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72" r:id="rId2"/>
    <p:sldId id="271" r:id="rId3"/>
    <p:sldId id="269" r:id="rId4"/>
    <p:sldId id="270" r:id="rId5"/>
  </p:sldIdLst>
  <p:sldSz cx="9144000" cy="6858000" type="screen4x3"/>
  <p:notesSz cx="6972300" cy="10110788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6">
          <p15:clr>
            <a:srgbClr val="A4A3A4"/>
          </p15:clr>
        </p15:guide>
        <p15:guide id="2" pos="324">
          <p15:clr>
            <a:srgbClr val="A4A3A4"/>
          </p15:clr>
        </p15:guide>
        <p15:guide id="3" pos="45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84">
          <p15:clr>
            <a:srgbClr val="A4A3A4"/>
          </p15:clr>
        </p15:guide>
        <p15:guide id="2" pos="219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FF9900"/>
    <a:srgbClr val="0000FF"/>
    <a:srgbClr val="FFFF00"/>
    <a:srgbClr val="969696"/>
    <a:srgbClr val="DDDDDD"/>
    <a:srgbClr val="4D4D4D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84" d="100"/>
          <a:sy n="84" d="100"/>
        </p:scale>
        <p:origin x="1020" y="84"/>
      </p:cViewPr>
      <p:guideLst>
        <p:guide orient="horz" pos="366"/>
        <p:guide pos="324"/>
        <p:guide pos="45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2" d="100"/>
          <a:sy n="52" d="100"/>
        </p:scale>
        <p:origin x="-1800" y="-90"/>
      </p:cViewPr>
      <p:guideLst>
        <p:guide orient="horz" pos="3184"/>
        <p:guide pos="219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8A4B4CFD-C4CC-EC06-99A1-D0BB60EC285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731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t" anchorCtr="0" compatLnSpc="1">
            <a:prstTxWarp prst="textNoShape">
              <a:avLst/>
            </a:prstTxWarp>
            <a:spAutoFit/>
          </a:bodyPr>
          <a:lstStyle>
            <a:lvl1pPr algn="l" defTabSz="933450">
              <a:defRPr sz="1200"/>
            </a:lvl1pPr>
          </a:lstStyle>
          <a:p>
            <a:endParaRPr lang="en-US" altLang="en-US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38800F77-C3B9-C3C9-F6E5-DF9482EBA5A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129338" y="0"/>
            <a:ext cx="84296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>
            <a:extLst>
              <a:ext uri="{FF2B5EF4-FFF2-40B4-BE49-F238E27FC236}">
                <a16:creationId xmlns:a16="http://schemas.microsoft.com/office/drawing/2014/main" id="{2DAA8EE6-68D7-55F6-EB15-CD840F666CC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855200"/>
            <a:ext cx="60642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b" anchorCtr="0" compatLnSpc="1">
            <a:prstTxWarp prst="textNoShape">
              <a:avLst/>
            </a:prstTxWarp>
            <a:spAutoFit/>
          </a:bodyPr>
          <a:lstStyle>
            <a:lvl1pPr algn="l" defTabSz="933450">
              <a:defRPr sz="1200"/>
            </a:lvl1pPr>
          </a:lstStyle>
          <a:p>
            <a:endParaRPr lang="en-US" altLang="en-US"/>
          </a:p>
        </p:txBody>
      </p:sp>
      <p:sp>
        <p:nvSpPr>
          <p:cNvPr id="29701" name="Rectangle 5">
            <a:extLst>
              <a:ext uri="{FF2B5EF4-FFF2-40B4-BE49-F238E27FC236}">
                <a16:creationId xmlns:a16="http://schemas.microsoft.com/office/drawing/2014/main" id="{FFC2FD6C-DAF9-85F1-EAB8-46843065F1AC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713538" y="9855200"/>
            <a:ext cx="25876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770" tIns="36770" rIns="36770" bIns="3677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200"/>
            </a:lvl1pPr>
          </a:lstStyle>
          <a:p>
            <a:fld id="{1A2BB070-9307-472D-A430-1ECC66026C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A85EAF02-AEC6-1529-2495-8ED396134A5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t" anchorCtr="0" compatLnSpc="1">
            <a:prstTxWarp prst="textNoShape">
              <a:avLst/>
            </a:prstTxWarp>
          </a:bodyPr>
          <a:lstStyle>
            <a:lvl1pPr algn="l" defTabSz="933450">
              <a:defRPr sz="1200" b="0" noProof="1"/>
            </a:lvl1pPr>
          </a:lstStyle>
          <a:p>
            <a:endParaRPr lang="en-GB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E3B7E042-6846-A77D-EBFB-1CCBD2E2407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49700" y="0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r>
              <a:rPr lang="en-US" altLang="en-US"/>
              <a:t>Slide </a:t>
            </a:r>
            <a:fld id="{38C82456-90D5-47D4-B57A-58507F2BC8F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E90014E4-E6DF-A674-E372-A2BD7DB10FF1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0" y="1181100"/>
            <a:ext cx="6959600" cy="5219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85916C84-4731-A565-9890-253FA4DA99C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8088313"/>
            <a:ext cx="5111750" cy="126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2C381E54-64F0-C080-0F1A-235A9AE71FD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04375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b" anchorCtr="0" compatLnSpc="1">
            <a:prstTxWarp prst="textNoShape">
              <a:avLst/>
            </a:prstTxWarp>
          </a:bodyPr>
          <a:lstStyle>
            <a:lvl1pPr algn="l" defTabSz="933450">
              <a:defRPr sz="1200" b="0"/>
            </a:lvl1pPr>
          </a:lstStyle>
          <a:p>
            <a:endParaRPr lang="en-US" altLang="en-US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272C10CC-70BF-E62B-73E5-E7B810C4BC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49700" y="9604375"/>
            <a:ext cx="30226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7802" rIns="91926" bIns="47802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b="0"/>
            </a:lvl1pPr>
          </a:lstStyle>
          <a:p>
            <a:fld id="{E41421F4-AAC8-44CE-BD3D-5389713C2C5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E6591B1A-8F8D-E96E-1D73-CE8086CAB8B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D3A779E4-F728-4B99-83A0-9631434F8418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F845CAA-4E2A-7178-A983-23FAE88287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4C9A30-1C1C-4BC0-A900-F5822DA430A3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85346" name="Rectangle 2">
            <a:extLst>
              <a:ext uri="{FF2B5EF4-FFF2-40B4-BE49-F238E27FC236}">
                <a16:creationId xmlns:a16="http://schemas.microsoft.com/office/drawing/2014/main" id="{D422EE29-894B-1B7A-7EDA-1682F1F5DDB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033463" y="1012825"/>
            <a:ext cx="4910137" cy="3683000"/>
          </a:xfrm>
          <a:ln/>
        </p:spPr>
      </p:sp>
      <p:sp>
        <p:nvSpPr>
          <p:cNvPr id="185347" name="Rectangle 3">
            <a:extLst>
              <a:ext uri="{FF2B5EF4-FFF2-40B4-BE49-F238E27FC236}">
                <a16:creationId xmlns:a16="http://schemas.microsoft.com/office/drawing/2014/main" id="{591683D7-CA51-CB54-4E6D-0CB2D428F4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CCE06424-59EA-8A46-5006-A22DF66C3F1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E435D53C-2FA4-41D2-AEB3-7ED35D68E38F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3604417-6C08-A72B-7214-20895529493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E6ECCA-1851-4D1A-9C4C-D2608CA58F27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83298" name="Rectangle 2">
            <a:extLst>
              <a:ext uri="{FF2B5EF4-FFF2-40B4-BE49-F238E27FC236}">
                <a16:creationId xmlns:a16="http://schemas.microsoft.com/office/drawing/2014/main" id="{CFFD857A-D584-5C22-7349-C7EBFBD6DC5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0" y="838200"/>
            <a:ext cx="6973888" cy="5230813"/>
          </a:xfrm>
          <a:ln/>
        </p:spPr>
      </p:sp>
      <p:sp>
        <p:nvSpPr>
          <p:cNvPr id="183299" name="Rectangle 3">
            <a:extLst>
              <a:ext uri="{FF2B5EF4-FFF2-40B4-BE49-F238E27FC236}">
                <a16:creationId xmlns:a16="http://schemas.microsoft.com/office/drawing/2014/main" id="{992768DC-1A1C-866B-9CD6-E8A8977B13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04255191-EAB3-6002-F390-74512E962C5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DB680C42-E44A-41EB-9315-0DF6CAD4F0ED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3936306-DED4-7DAC-C688-ACFEF5B6134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1C771C-153E-47E0-A694-6628DF70A90D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79202" name="Rectangle 3074">
            <a:extLst>
              <a:ext uri="{FF2B5EF4-FFF2-40B4-BE49-F238E27FC236}">
                <a16:creationId xmlns:a16="http://schemas.microsoft.com/office/drawing/2014/main" id="{6F81A95D-61C5-5029-535D-BC9317B11F8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0" y="838200"/>
            <a:ext cx="6973888" cy="5230813"/>
          </a:xfrm>
          <a:ln/>
        </p:spPr>
      </p:sp>
      <p:sp>
        <p:nvSpPr>
          <p:cNvPr id="179203" name="Rectangle 3075">
            <a:extLst>
              <a:ext uri="{FF2B5EF4-FFF2-40B4-BE49-F238E27FC236}">
                <a16:creationId xmlns:a16="http://schemas.microsoft.com/office/drawing/2014/main" id="{81553B59-C73D-D85A-12B8-3D7D4D2B56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F29F7594-E86C-A89C-E40C-F477132A136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Slide </a:t>
            </a:r>
            <a:fld id="{DD82931E-715B-4B59-B642-461E9E6246DE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BF63C3F-FDE4-38AF-5C18-FC2537F543A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196F9E-A7AD-4C7E-8665-294922DB5EB2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81250" name="Rectangle 1026">
            <a:extLst>
              <a:ext uri="{FF2B5EF4-FFF2-40B4-BE49-F238E27FC236}">
                <a16:creationId xmlns:a16="http://schemas.microsoft.com/office/drawing/2014/main" id="{9C1294F1-2D66-8E4C-222A-8FCB423E364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-1588" y="1181100"/>
            <a:ext cx="6043613" cy="4532313"/>
          </a:xfrm>
          <a:ln/>
        </p:spPr>
      </p:sp>
      <p:sp>
        <p:nvSpPr>
          <p:cNvPr id="181251" name="Rectangle 1027">
            <a:extLst>
              <a:ext uri="{FF2B5EF4-FFF2-40B4-BE49-F238E27FC236}">
                <a16:creationId xmlns:a16="http://schemas.microsoft.com/office/drawing/2014/main" id="{0085AB48-8D7C-A8D7-3452-87F61C024D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noProof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E98B8-3FCD-C885-72F8-E1F08E7411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8B019A-BC2D-5C7A-BF77-C3678DF848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4A66B-3B6B-5734-38E8-428BB86CA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2CA269-7CE3-F9C5-AAB7-1F85C7329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D8E83C-7B5F-79F6-F39A-77B4D545B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35C6E-70A0-4DAE-8211-B24CA37850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2767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A953A-120C-D70B-3D33-EE33B8FA5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223F2F-3301-A49E-2F03-B46869D8F9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915ED-B3BA-852D-3CC9-F7C91B8F7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A7CD0-2686-E37B-8D5D-04F96687B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26F539-932B-82F6-3E66-13BD341AB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B1F2B1-9254-40AA-86B2-A118ECFBE7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7541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9D25A3-B708-28DA-F1FB-4B6FC01286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8BD20D-A9A7-1A9B-FC05-562014BC0C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E34B81-E5CB-6272-29E0-0FB72B82E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D3BD7-DA30-66F8-3F73-4C6A2294F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C57DDA-3F95-7FF0-280A-738F1B2E7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62BB0E-4CA4-46BA-B16C-CCF3274EA3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4780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F4815-BFAC-51AA-509A-262C49C9F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C1B36-57DE-AEFE-08C4-330703063A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4CAB81-6828-EF6E-8E78-4BF4E80BD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DA6B2-13FD-16C0-BC9B-FB8AFA7F0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E61E82-17AB-F242-380D-4086DE0E6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13B93-5927-4BB5-8310-ABC2749976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1953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DA3E9-8568-615A-DA30-00F8C9EA58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FA326-CF5A-D6E9-1982-D24A9AC6D8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BD911-C5C2-FDD0-7E82-8636361C5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B05F3-918C-9FA6-3E2E-E13BAF21F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BF7A66-3837-42BD-EB84-FC017C61F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CA9BD-E4ED-4865-A52C-67B65ED0C4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8337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EBA0C-9640-2A66-CFE4-C9DBAC489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6D2FE4-C8B9-A592-79B6-F038B91B42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AE4065-3CBA-8F55-5E7F-E898864C3E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ED7A0E-2A18-4762-EAC2-F5E2498EF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F69D21-A9F5-AA61-95EC-CBC54EAC1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8FA2F4-45AE-07F1-E697-0AFD3C8EB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14226-7779-46E1-B9D0-97F16001F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8259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074FA-FFFA-953E-ECA0-33504D114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20C245-C0A4-3712-2906-69E7D5A893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5E360E-17E6-CB9F-71DD-26808B76C3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78C728-C55D-D495-3FF4-15397D37CE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052BB3-56D6-1273-E025-1D0283CEB5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966243-FDEF-713D-A058-E85CB5330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4882A8-D754-60FB-1F33-2B70EB385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538C99-C59D-C40B-C7D3-1FB26E3A6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E8400-A5C6-41E1-906C-797AF97EC8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3377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3AB48-8607-E6AC-37A8-148A2BA88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363FB7-9B9B-0687-0615-763FA373B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285B2A-77B8-A553-66EA-A33F95DC6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6DFB96-D239-87D6-3CA9-A80C30F34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5B704E-2226-431E-8766-F2C9887803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9953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9332C3-FBF7-DE42-69EF-488911AC6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FA355E-CA05-652F-BBE4-CF6B268D4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CEFD69-DA90-4F97-46A7-755CA8C2A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5ECA5D-291D-4A63-894B-2ECE2B20C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6705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5CA0B-17C6-E54A-1EAB-52C05CC04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A0F103-283F-3C78-37C8-B1FE11664C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A2CA0B-FC3C-4A4E-C5D1-47DE80E118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761A60-6FD0-0D6A-6279-4E2F95F79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69506C-45B4-55B1-1273-6D290DB95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2204C0-FBCA-2A07-0C18-515ADEF22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EBCF5C-60D9-413B-88E2-9D7D650AB6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7300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8CE55-233A-B4E5-FBC7-1EEB412DE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06732F-8EC6-E2F4-8E9F-900223662E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6CFABF-5CC6-B4A0-C54A-D03C0D5362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49BD5A-01F4-D225-DB47-54317AE05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57C2DE-EE37-0ECB-FED2-434C35683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52A4E1-C1AF-37BF-B24B-E31AF334D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2BB08-5912-4821-90E9-CAA606ADCA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3845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2EB84CD-C5E6-B476-9CA1-C31EB97026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DCA728CC-533C-D7B2-A8DA-C25BB56266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3BB7F3E-0759-A63B-EBEC-30B3D0553A7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FBDD636B-5206-A757-0644-4A5817B6C94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A65C132-0CEB-E926-2BF5-1550BB97ED9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180B4B65-3394-44B2-A06B-0AF969A9940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Text Box 2">
            <a:extLst>
              <a:ext uri="{FF2B5EF4-FFF2-40B4-BE49-F238E27FC236}">
                <a16:creationId xmlns:a16="http://schemas.microsoft.com/office/drawing/2014/main" id="{3C27D77A-9A4B-EF0D-376A-EE9C44AABD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00" y="1219200"/>
            <a:ext cx="7289800" cy="422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en-US"/>
              <a:t>Slides for</a:t>
            </a:r>
          </a:p>
          <a:p>
            <a:r>
              <a:rPr lang="en-US" altLang="en-US" sz="3600"/>
              <a:t>MS-Access Tutorial </a:t>
            </a:r>
          </a:p>
          <a:p>
            <a:endParaRPr lang="en-US" altLang="en-US"/>
          </a:p>
          <a:p>
            <a:r>
              <a:rPr lang="en-US" altLang="en-US"/>
              <a:t>Soren Lauesen</a:t>
            </a:r>
          </a:p>
          <a:p>
            <a:endParaRPr lang="en-US" altLang="en-US"/>
          </a:p>
          <a:p>
            <a:r>
              <a:rPr lang="en-US" altLang="en-US" sz="2400"/>
              <a:t>1. The hotel system</a:t>
            </a:r>
            <a:endParaRPr lang="da-DK" altLang="en-US" sz="2400"/>
          </a:p>
          <a:p>
            <a:endParaRPr lang="en-US" altLang="en-US"/>
          </a:p>
          <a:p>
            <a:r>
              <a:rPr lang="da-DK" altLang="en-US"/>
              <a:t>Version 2.4. August </a:t>
            </a:r>
            <a:r>
              <a:rPr lang="en-US" altLang="en-US"/>
              <a:t>2007</a:t>
            </a:r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r>
              <a:rPr lang="en-US" altLang="en-US" b="0"/>
              <a:t>© 2007, Soren Lauesen. Permission is granted to make copies on a non-profit basis as long as the source is clearly stated. </a:t>
            </a:r>
            <a:endParaRPr lang="en-US" altLang="en-US"/>
          </a:p>
          <a:p>
            <a:r>
              <a:rPr lang="en-US" altLang="en-US" sz="1400" b="0" noProof="1">
                <a:latin typeface="Times New Roman" panose="02020603050405020304" pitchFamily="18" charset="0"/>
              </a:rPr>
              <a:t> </a:t>
            </a:r>
            <a:endParaRPr lang="da-DK" altLang="en-US" sz="1400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274" name="Picture 2">
            <a:extLst>
              <a:ext uri="{FF2B5EF4-FFF2-40B4-BE49-F238E27FC236}">
                <a16:creationId xmlns:a16="http://schemas.microsoft.com/office/drawing/2014/main" id="{B8D7E171-A52C-BB16-5A09-1EF09EAC4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148"/>
          <a:stretch>
            <a:fillRect/>
          </a:stretch>
        </p:blipFill>
        <p:spPr bwMode="auto">
          <a:xfrm>
            <a:off x="533400" y="638175"/>
            <a:ext cx="64865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2275" name="Picture 3">
            <a:extLst>
              <a:ext uri="{FF2B5EF4-FFF2-40B4-BE49-F238E27FC236}">
                <a16:creationId xmlns:a16="http://schemas.microsoft.com/office/drawing/2014/main" id="{B8AB2810-5BB5-CD52-EC1D-3F9CE8F780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1282700"/>
            <a:ext cx="5676900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2276" name="Picture 4">
            <a:extLst>
              <a:ext uri="{FF2B5EF4-FFF2-40B4-BE49-F238E27FC236}">
                <a16:creationId xmlns:a16="http://schemas.microsoft.com/office/drawing/2014/main" id="{ED500DD2-F962-AD20-0A38-86DDB98E7E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350" y="3438525"/>
            <a:ext cx="5676900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2277" name="Text Box 5">
            <a:extLst>
              <a:ext uri="{FF2B5EF4-FFF2-40B4-BE49-F238E27FC236}">
                <a16:creationId xmlns:a16="http://schemas.microsoft.com/office/drawing/2014/main" id="{F843D19B-C02E-BC9F-71F0-27A7BCB5C0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1A.  Hotel system screens</a:t>
            </a:r>
          </a:p>
        </p:txBody>
      </p:sp>
      <p:pic>
        <p:nvPicPr>
          <p:cNvPr id="182278" name="Picture 6">
            <a:extLst>
              <a:ext uri="{FF2B5EF4-FFF2-40B4-BE49-F238E27FC236}">
                <a16:creationId xmlns:a16="http://schemas.microsoft.com/office/drawing/2014/main" id="{13D5F850-38F7-351A-0435-0C8552CCF3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1431925"/>
            <a:ext cx="23622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2">
            <a:extLst>
              <a:ext uri="{FF2B5EF4-FFF2-40B4-BE49-F238E27FC236}">
                <a16:creationId xmlns:a16="http://schemas.microsoft.com/office/drawing/2014/main" id="{EFBB7893-23CA-5F38-59DE-5A18A535F5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613" y="631825"/>
            <a:ext cx="1933575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8179" name="Picture 3">
            <a:extLst>
              <a:ext uri="{FF2B5EF4-FFF2-40B4-BE49-F238E27FC236}">
                <a16:creationId xmlns:a16="http://schemas.microsoft.com/office/drawing/2014/main" id="{EBA3C051-E1A0-CCF4-15C9-EB9A0C3321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050" y="3546475"/>
            <a:ext cx="2533650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8181" name="Text Box 5">
            <a:extLst>
              <a:ext uri="{FF2B5EF4-FFF2-40B4-BE49-F238E27FC236}">
                <a16:creationId xmlns:a16="http://schemas.microsoft.com/office/drawing/2014/main" id="{9AC1569E-A1BC-CACC-B8A8-AC86630900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b="0">
                <a:latin typeface="Arial" panose="020B0604020202020204" pitchFamily="34" charset="0"/>
              </a:rPr>
              <a:t>(Fig 1A.  Cont.)</a:t>
            </a:r>
          </a:p>
        </p:txBody>
      </p:sp>
      <p:pic>
        <p:nvPicPr>
          <p:cNvPr id="178182" name="Picture 6">
            <a:extLst>
              <a:ext uri="{FF2B5EF4-FFF2-40B4-BE49-F238E27FC236}">
                <a16:creationId xmlns:a16="http://schemas.microsoft.com/office/drawing/2014/main" id="{992E6C4D-7D29-6072-BF9F-C6A15E2B7A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97150"/>
            <a:ext cx="3876675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8183" name="Picture 7">
            <a:extLst>
              <a:ext uri="{FF2B5EF4-FFF2-40B4-BE49-F238E27FC236}">
                <a16:creationId xmlns:a16="http://schemas.microsoft.com/office/drawing/2014/main" id="{9D37B18A-0845-A947-DFB9-35BCBD51D9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81025"/>
            <a:ext cx="3876675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Text Box 2">
            <a:extLst>
              <a:ext uri="{FF2B5EF4-FFF2-40B4-BE49-F238E27FC236}">
                <a16:creationId xmlns:a16="http://schemas.microsoft.com/office/drawing/2014/main" id="{4AACFC2C-F097-19AC-7E8E-F44B4489F3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u="sng">
                <a:latin typeface="Arial" panose="020B0604020202020204" pitchFamily="34" charset="0"/>
              </a:rPr>
              <a:t>Fig 1B.  Tables as E/R model</a:t>
            </a:r>
          </a:p>
        </p:txBody>
      </p:sp>
      <p:sp>
        <p:nvSpPr>
          <p:cNvPr id="180227" name="Rectangle 3">
            <a:extLst>
              <a:ext uri="{FF2B5EF4-FFF2-40B4-BE49-F238E27FC236}">
                <a16:creationId xmlns:a16="http://schemas.microsoft.com/office/drawing/2014/main" id="{2D5B8234-3257-6566-8437-90AAA2A21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338" y="1308100"/>
            <a:ext cx="682625" cy="304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400"/>
              <a:t>tblStay</a:t>
            </a:r>
          </a:p>
        </p:txBody>
      </p:sp>
      <p:sp>
        <p:nvSpPr>
          <p:cNvPr id="180228" name="Rectangle 4">
            <a:extLst>
              <a:ext uri="{FF2B5EF4-FFF2-40B4-BE49-F238E27FC236}">
                <a16:creationId xmlns:a16="http://schemas.microsoft.com/office/drawing/2014/main" id="{F527DB17-8918-A08F-D437-92FA1B716E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2012950"/>
            <a:ext cx="1244600" cy="304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400"/>
              <a:t>tblRoomState</a:t>
            </a:r>
          </a:p>
        </p:txBody>
      </p:sp>
      <p:sp>
        <p:nvSpPr>
          <p:cNvPr id="180229" name="Rectangle 5">
            <a:extLst>
              <a:ext uri="{FF2B5EF4-FFF2-40B4-BE49-F238E27FC236}">
                <a16:creationId xmlns:a16="http://schemas.microsoft.com/office/drawing/2014/main" id="{66853E71-DAA3-A75E-E147-C5E35AB164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250" y="2663825"/>
            <a:ext cx="811213" cy="304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400"/>
              <a:t>tblRoom</a:t>
            </a:r>
          </a:p>
        </p:txBody>
      </p:sp>
      <p:sp>
        <p:nvSpPr>
          <p:cNvPr id="180230" name="Rectangle 6">
            <a:extLst>
              <a:ext uri="{FF2B5EF4-FFF2-40B4-BE49-F238E27FC236}">
                <a16:creationId xmlns:a16="http://schemas.microsoft.com/office/drawing/2014/main" id="{2019FBE1-0FFE-1B7C-02E2-091AE2D212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4988" y="1303338"/>
            <a:ext cx="1717675" cy="304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400"/>
              <a:t>tblServiceReceived</a:t>
            </a:r>
          </a:p>
        </p:txBody>
      </p:sp>
      <p:sp>
        <p:nvSpPr>
          <p:cNvPr id="180231" name="Rectangle 7">
            <a:extLst>
              <a:ext uri="{FF2B5EF4-FFF2-40B4-BE49-F238E27FC236}">
                <a16:creationId xmlns:a16="http://schemas.microsoft.com/office/drawing/2014/main" id="{A3F94FD8-3757-D8BA-823D-FE7F9A500B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7963" y="1312863"/>
            <a:ext cx="1352550" cy="304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400"/>
              <a:t>tblServiceType</a:t>
            </a:r>
          </a:p>
        </p:txBody>
      </p:sp>
      <p:cxnSp>
        <p:nvCxnSpPr>
          <p:cNvPr id="180232" name="AutoShape 8">
            <a:extLst>
              <a:ext uri="{FF2B5EF4-FFF2-40B4-BE49-F238E27FC236}">
                <a16:creationId xmlns:a16="http://schemas.microsoft.com/office/drawing/2014/main" id="{ADFAB6BE-5E58-A2B6-BEC6-FD5177C48E76}"/>
              </a:ext>
            </a:extLst>
          </p:cNvPr>
          <p:cNvCxnSpPr>
            <a:cxnSpLocks noChangeShapeType="1"/>
            <a:stCxn id="180227" idx="2"/>
            <a:endCxn id="180228" idx="0"/>
          </p:cNvCxnSpPr>
          <p:nvPr/>
        </p:nvCxnSpPr>
        <p:spPr bwMode="auto">
          <a:xfrm>
            <a:off x="1136650" y="1622425"/>
            <a:ext cx="0" cy="3810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0233" name="AutoShape 9">
            <a:extLst>
              <a:ext uri="{FF2B5EF4-FFF2-40B4-BE49-F238E27FC236}">
                <a16:creationId xmlns:a16="http://schemas.microsoft.com/office/drawing/2014/main" id="{711AAC6B-660F-31CC-1D16-A538E2070FE2}"/>
              </a:ext>
            </a:extLst>
          </p:cNvPr>
          <p:cNvCxnSpPr>
            <a:cxnSpLocks noChangeShapeType="1"/>
            <a:stCxn id="180228" idx="2"/>
            <a:endCxn id="180229" idx="0"/>
          </p:cNvCxnSpPr>
          <p:nvPr/>
        </p:nvCxnSpPr>
        <p:spPr bwMode="auto">
          <a:xfrm>
            <a:off x="1136650" y="2327275"/>
            <a:ext cx="0" cy="3270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0234" name="Line 10">
            <a:extLst>
              <a:ext uri="{FF2B5EF4-FFF2-40B4-BE49-F238E27FC236}">
                <a16:creationId xmlns:a16="http://schemas.microsoft.com/office/drawing/2014/main" id="{D0A843F3-A5F1-442E-7DC7-95B3EBC23D35}"/>
              </a:ext>
            </a:extLst>
          </p:cNvPr>
          <p:cNvSpPr>
            <a:spLocks noChangeShapeType="1"/>
          </p:cNvSpPr>
          <p:nvPr/>
        </p:nvSpPr>
        <p:spPr bwMode="auto">
          <a:xfrm>
            <a:off x="1271588" y="1422400"/>
            <a:ext cx="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en-GB"/>
          </a:p>
        </p:txBody>
      </p:sp>
      <p:cxnSp>
        <p:nvCxnSpPr>
          <p:cNvPr id="180235" name="AutoShape 11">
            <a:extLst>
              <a:ext uri="{FF2B5EF4-FFF2-40B4-BE49-F238E27FC236}">
                <a16:creationId xmlns:a16="http://schemas.microsoft.com/office/drawing/2014/main" id="{928E2DCF-7C46-8D1F-AA50-88A62A704F3A}"/>
              </a:ext>
            </a:extLst>
          </p:cNvPr>
          <p:cNvCxnSpPr>
            <a:cxnSpLocks noChangeShapeType="1"/>
            <a:stCxn id="180227" idx="3"/>
            <a:endCxn id="180230" idx="1"/>
          </p:cNvCxnSpPr>
          <p:nvPr/>
        </p:nvCxnSpPr>
        <p:spPr bwMode="auto">
          <a:xfrm flipV="1">
            <a:off x="1487488" y="1455738"/>
            <a:ext cx="307975" cy="47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0236" name="AutoShape 12">
            <a:extLst>
              <a:ext uri="{FF2B5EF4-FFF2-40B4-BE49-F238E27FC236}">
                <a16:creationId xmlns:a16="http://schemas.microsoft.com/office/drawing/2014/main" id="{86664421-D3B2-55C1-A3F8-0A0FA7B3C938}"/>
              </a:ext>
            </a:extLst>
          </p:cNvPr>
          <p:cNvCxnSpPr>
            <a:cxnSpLocks noChangeShapeType="1"/>
            <a:stCxn id="180230" idx="3"/>
            <a:endCxn id="180231" idx="1"/>
          </p:cNvCxnSpPr>
          <p:nvPr/>
        </p:nvCxnSpPr>
        <p:spPr bwMode="auto">
          <a:xfrm>
            <a:off x="3532188" y="1455738"/>
            <a:ext cx="476250" cy="95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80237" name="Group 13">
            <a:extLst>
              <a:ext uri="{FF2B5EF4-FFF2-40B4-BE49-F238E27FC236}">
                <a16:creationId xmlns:a16="http://schemas.microsoft.com/office/drawing/2014/main" id="{B5917671-EEB9-0EF7-4558-173EA388F48B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1671638" y="1401763"/>
            <a:ext cx="146050" cy="120650"/>
            <a:chOff x="1918" y="3762"/>
            <a:chExt cx="128" cy="106"/>
          </a:xfrm>
        </p:grpSpPr>
        <p:sp>
          <p:nvSpPr>
            <p:cNvPr id="180238" name="Line 14">
              <a:extLst>
                <a:ext uri="{FF2B5EF4-FFF2-40B4-BE49-F238E27FC236}">
                  <a16:creationId xmlns:a16="http://schemas.microsoft.com/office/drawing/2014/main" id="{1C4E16D0-8E62-5EF2-A5CE-2A3A91E001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80239" name="Line 15">
              <a:extLst>
                <a:ext uri="{FF2B5EF4-FFF2-40B4-BE49-F238E27FC236}">
                  <a16:creationId xmlns:a16="http://schemas.microsoft.com/office/drawing/2014/main" id="{0C32D1CC-C829-E4A3-8B19-C1A1BA1B06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80240" name="Group 16">
            <a:extLst>
              <a:ext uri="{FF2B5EF4-FFF2-40B4-BE49-F238E27FC236}">
                <a16:creationId xmlns:a16="http://schemas.microsoft.com/office/drawing/2014/main" id="{B2AC446D-D702-65F2-A27F-E0F52ECFE466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510757" y="1393031"/>
            <a:ext cx="146050" cy="122237"/>
            <a:chOff x="1918" y="3762"/>
            <a:chExt cx="128" cy="106"/>
          </a:xfrm>
        </p:grpSpPr>
        <p:sp>
          <p:nvSpPr>
            <p:cNvPr id="180241" name="Line 17">
              <a:extLst>
                <a:ext uri="{FF2B5EF4-FFF2-40B4-BE49-F238E27FC236}">
                  <a16:creationId xmlns:a16="http://schemas.microsoft.com/office/drawing/2014/main" id="{E4B14528-E6E5-9738-B059-049C5144B3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80242" name="Line 18">
              <a:extLst>
                <a:ext uri="{FF2B5EF4-FFF2-40B4-BE49-F238E27FC236}">
                  <a16:creationId xmlns:a16="http://schemas.microsoft.com/office/drawing/2014/main" id="{35D5381B-9A67-A80F-8C58-7A0A66F364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80243" name="Group 19">
            <a:extLst>
              <a:ext uri="{FF2B5EF4-FFF2-40B4-BE49-F238E27FC236}">
                <a16:creationId xmlns:a16="http://schemas.microsoft.com/office/drawing/2014/main" id="{131E306B-CB43-4B49-2AA3-25220E0D5CD9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1063625" y="2314575"/>
            <a:ext cx="146050" cy="120650"/>
            <a:chOff x="1918" y="3762"/>
            <a:chExt cx="128" cy="106"/>
          </a:xfrm>
        </p:grpSpPr>
        <p:sp>
          <p:nvSpPr>
            <p:cNvPr id="180244" name="Line 20">
              <a:extLst>
                <a:ext uri="{FF2B5EF4-FFF2-40B4-BE49-F238E27FC236}">
                  <a16:creationId xmlns:a16="http://schemas.microsoft.com/office/drawing/2014/main" id="{41F6B24E-AD58-DDC9-B80D-E62331ACF2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80245" name="Line 21">
              <a:extLst>
                <a:ext uri="{FF2B5EF4-FFF2-40B4-BE49-F238E27FC236}">
                  <a16:creationId xmlns:a16="http://schemas.microsoft.com/office/drawing/2014/main" id="{B3A3B09E-FE34-059E-5500-5F9F943099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180246" name="Group 22">
            <a:extLst>
              <a:ext uri="{FF2B5EF4-FFF2-40B4-BE49-F238E27FC236}">
                <a16:creationId xmlns:a16="http://schemas.microsoft.com/office/drawing/2014/main" id="{548C6027-5639-9762-20C4-CB0EAFBB12EF}"/>
              </a:ext>
            </a:extLst>
          </p:cNvPr>
          <p:cNvGrpSpPr>
            <a:grpSpLocks/>
          </p:cNvGrpSpPr>
          <p:nvPr/>
        </p:nvGrpSpPr>
        <p:grpSpPr bwMode="auto">
          <a:xfrm>
            <a:off x="1063625" y="1890713"/>
            <a:ext cx="146050" cy="122237"/>
            <a:chOff x="1918" y="3762"/>
            <a:chExt cx="128" cy="106"/>
          </a:xfrm>
        </p:grpSpPr>
        <p:sp>
          <p:nvSpPr>
            <p:cNvPr id="180247" name="Line 23">
              <a:extLst>
                <a:ext uri="{FF2B5EF4-FFF2-40B4-BE49-F238E27FC236}">
                  <a16:creationId xmlns:a16="http://schemas.microsoft.com/office/drawing/2014/main" id="{7126D141-062B-DAD7-658A-CA372D114A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80248" name="Line 24">
              <a:extLst>
                <a:ext uri="{FF2B5EF4-FFF2-40B4-BE49-F238E27FC236}">
                  <a16:creationId xmlns:a16="http://schemas.microsoft.com/office/drawing/2014/main" id="{7B846257-1326-6585-38E5-B0A8582D28B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80259" name="Rectangle 35">
            <a:extLst>
              <a:ext uri="{FF2B5EF4-FFF2-40B4-BE49-F238E27FC236}">
                <a16:creationId xmlns:a16="http://schemas.microsoft.com/office/drawing/2014/main" id="{A1C048AD-1CB1-801E-D978-128F0430D4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838" y="650875"/>
            <a:ext cx="809625" cy="304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400"/>
              <a:t>tblGuest</a:t>
            </a:r>
          </a:p>
        </p:txBody>
      </p:sp>
      <p:cxnSp>
        <p:nvCxnSpPr>
          <p:cNvPr id="180260" name="AutoShape 36">
            <a:extLst>
              <a:ext uri="{FF2B5EF4-FFF2-40B4-BE49-F238E27FC236}">
                <a16:creationId xmlns:a16="http://schemas.microsoft.com/office/drawing/2014/main" id="{27454D21-B6B3-464E-2793-58A1423D010B}"/>
              </a:ext>
            </a:extLst>
          </p:cNvPr>
          <p:cNvCxnSpPr>
            <a:cxnSpLocks noChangeShapeType="1"/>
            <a:stCxn id="180259" idx="2"/>
            <a:endCxn id="180227" idx="0"/>
          </p:cNvCxnSpPr>
          <p:nvPr/>
        </p:nvCxnSpPr>
        <p:spPr bwMode="auto">
          <a:xfrm>
            <a:off x="1136650" y="965200"/>
            <a:ext cx="0" cy="3333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80261" name="Group 37">
            <a:extLst>
              <a:ext uri="{FF2B5EF4-FFF2-40B4-BE49-F238E27FC236}">
                <a16:creationId xmlns:a16="http://schemas.microsoft.com/office/drawing/2014/main" id="{672DC053-84B8-3713-B7C6-15F6063D4435}"/>
              </a:ext>
            </a:extLst>
          </p:cNvPr>
          <p:cNvGrpSpPr>
            <a:grpSpLocks/>
          </p:cNvGrpSpPr>
          <p:nvPr/>
        </p:nvGrpSpPr>
        <p:grpSpPr bwMode="auto">
          <a:xfrm>
            <a:off x="1063625" y="1185863"/>
            <a:ext cx="146050" cy="120650"/>
            <a:chOff x="1918" y="3762"/>
            <a:chExt cx="128" cy="106"/>
          </a:xfrm>
        </p:grpSpPr>
        <p:sp>
          <p:nvSpPr>
            <p:cNvPr id="180262" name="Line 38">
              <a:extLst>
                <a:ext uri="{FF2B5EF4-FFF2-40B4-BE49-F238E27FC236}">
                  <a16:creationId xmlns:a16="http://schemas.microsoft.com/office/drawing/2014/main" id="{FD3C5DCB-5177-9444-53D4-B8DF8F002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80263" name="Line 39">
              <a:extLst>
                <a:ext uri="{FF2B5EF4-FFF2-40B4-BE49-F238E27FC236}">
                  <a16:creationId xmlns:a16="http://schemas.microsoft.com/office/drawing/2014/main" id="{005BCEE4-367F-2DF1-A4E3-353D87592BC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80266" name="Rectangle 42">
            <a:extLst>
              <a:ext uri="{FF2B5EF4-FFF2-40B4-BE49-F238E27FC236}">
                <a16:creationId xmlns:a16="http://schemas.microsoft.com/office/drawing/2014/main" id="{C01A1341-CC6C-CF70-5861-564D3F28D7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3138" y="2663825"/>
            <a:ext cx="1223962" cy="304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en-US" sz="1400"/>
              <a:t>tblRoomType</a:t>
            </a:r>
          </a:p>
        </p:txBody>
      </p:sp>
      <p:cxnSp>
        <p:nvCxnSpPr>
          <p:cNvPr id="180268" name="AutoShape 44">
            <a:extLst>
              <a:ext uri="{FF2B5EF4-FFF2-40B4-BE49-F238E27FC236}">
                <a16:creationId xmlns:a16="http://schemas.microsoft.com/office/drawing/2014/main" id="{4C3D39E0-EB0E-EB67-9A9D-A3753AAE52E6}"/>
              </a:ext>
            </a:extLst>
          </p:cNvPr>
          <p:cNvCxnSpPr>
            <a:cxnSpLocks noChangeShapeType="1"/>
            <a:stCxn id="180229" idx="3"/>
            <a:endCxn id="180266" idx="1"/>
          </p:cNvCxnSpPr>
          <p:nvPr/>
        </p:nvCxnSpPr>
        <p:spPr bwMode="auto">
          <a:xfrm>
            <a:off x="1550988" y="2816225"/>
            <a:ext cx="682625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80269" name="Group 45">
            <a:extLst>
              <a:ext uri="{FF2B5EF4-FFF2-40B4-BE49-F238E27FC236}">
                <a16:creationId xmlns:a16="http://schemas.microsoft.com/office/drawing/2014/main" id="{D6373992-CC5B-D676-089C-DEDA690FC05B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526382" y="2755106"/>
            <a:ext cx="146050" cy="122237"/>
            <a:chOff x="1918" y="3762"/>
            <a:chExt cx="128" cy="106"/>
          </a:xfrm>
        </p:grpSpPr>
        <p:sp>
          <p:nvSpPr>
            <p:cNvPr id="180270" name="Line 46">
              <a:extLst>
                <a:ext uri="{FF2B5EF4-FFF2-40B4-BE49-F238E27FC236}">
                  <a16:creationId xmlns:a16="http://schemas.microsoft.com/office/drawing/2014/main" id="{6A19DEB3-429E-EFF6-DFB0-3C2D81BF3A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80271" name="Line 47">
              <a:extLst>
                <a:ext uri="{FF2B5EF4-FFF2-40B4-BE49-F238E27FC236}">
                  <a16:creationId xmlns:a16="http://schemas.microsoft.com/office/drawing/2014/main" id="{1D3A786F-F262-4B55-8054-9382145339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8460</TotalTime>
  <Words>82</Words>
  <Application>Microsoft Office PowerPoint</Application>
  <PresentationFormat>On-screen Show (4:3)</PresentationFormat>
  <Paragraphs>31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Times New Roman</vt:lpstr>
      <vt:lpstr>Arial</vt:lpstr>
      <vt:lpstr>Blank Presentation</vt:lpstr>
      <vt:lpstr>PowerPoint Presentation</vt:lpstr>
      <vt:lpstr>PowerPoint Presentation</vt:lpstr>
      <vt:lpstr>PowerPoint Presentation</vt:lpstr>
      <vt:lpstr>PowerPoint Presentation</vt:lpstr>
    </vt:vector>
  </TitlesOfParts>
  <Company>CBS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SL</dc:creator>
  <cp:lastModifiedBy>Søren Lauesen</cp:lastModifiedBy>
  <cp:revision>118</cp:revision>
  <cp:lastPrinted>2002-05-23T04:13:51Z</cp:lastPrinted>
  <dcterms:created xsi:type="dcterms:W3CDTF">1998-09-07T20:07:06Z</dcterms:created>
  <dcterms:modified xsi:type="dcterms:W3CDTF">2023-01-25T18:09:19Z</dcterms:modified>
</cp:coreProperties>
</file>