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86" r:id="rId2"/>
    <p:sldId id="279" r:id="rId3"/>
    <p:sldId id="274" r:id="rId4"/>
    <p:sldId id="275" r:id="rId5"/>
    <p:sldId id="278" r:id="rId6"/>
    <p:sldId id="277" r:id="rId7"/>
    <p:sldId id="276" r:id="rId8"/>
    <p:sldId id="280" r:id="rId9"/>
    <p:sldId id="281" r:id="rId10"/>
    <p:sldId id="282" r:id="rId11"/>
    <p:sldId id="285" r:id="rId12"/>
    <p:sldId id="283" r:id="rId13"/>
    <p:sldId id="284" r:id="rId14"/>
  </p:sldIdLst>
  <p:sldSz cx="9144000" cy="6858000" type="screen4x3"/>
  <p:notesSz cx="6972300" cy="1011078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2">
          <p15:clr>
            <a:srgbClr val="A4A3A4"/>
          </p15:clr>
        </p15:guide>
        <p15:guide id="2" pos="324">
          <p15:clr>
            <a:srgbClr val="A4A3A4"/>
          </p15:clr>
        </p15:guide>
        <p15:guide id="3" pos="5126">
          <p15:clr>
            <a:srgbClr val="A4A3A4"/>
          </p15:clr>
        </p15:guide>
        <p15:guide id="4" pos="28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84">
          <p15:clr>
            <a:srgbClr val="A4A3A4"/>
          </p15:clr>
        </p15:guide>
        <p15:guide id="2" pos="219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FF9900"/>
    <a:srgbClr val="0000FF"/>
    <a:srgbClr val="FFFF00"/>
    <a:srgbClr val="969696"/>
    <a:srgbClr val="DDDDDD"/>
    <a:srgbClr val="4D4D4D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41" autoAdjust="0"/>
    <p:restoredTop sz="90929"/>
  </p:normalViewPr>
  <p:slideViewPr>
    <p:cSldViewPr snapToGrid="0" snapToObjects="1" showGuides="1">
      <p:cViewPr varScale="1">
        <p:scale>
          <a:sx n="80" d="100"/>
          <a:sy n="80" d="100"/>
        </p:scale>
        <p:origin x="1434" y="96"/>
      </p:cViewPr>
      <p:guideLst>
        <p:guide orient="horz" pos="382"/>
        <p:guide pos="324"/>
        <p:guide pos="5126"/>
        <p:guide pos="28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7" d="100"/>
          <a:sy n="77" d="100"/>
        </p:scale>
        <p:origin x="-3216" y="-90"/>
      </p:cViewPr>
      <p:guideLst>
        <p:guide orient="horz" pos="3184"/>
        <p:guide pos="219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21BB1370-1ECC-D600-0049-962484B1F15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731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t" anchorCtr="0" compatLnSpc="1">
            <a:prstTxWarp prst="textNoShape">
              <a:avLst/>
            </a:prstTxWarp>
            <a:spAutoFit/>
          </a:bodyPr>
          <a:lstStyle>
            <a:lvl1pPr defTabSz="933450">
              <a:defRPr b="1"/>
            </a:lvl1pPr>
          </a:lstStyle>
          <a:p>
            <a:endParaRPr lang="en-US" altLang="en-US"/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B6511FCA-7861-97B4-E53A-2B4CB51FA819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129338" y="0"/>
            <a:ext cx="842962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 b="1"/>
            </a:lvl1pPr>
          </a:lstStyle>
          <a:p>
            <a:endParaRPr lang="en-US" altLang="en-US"/>
          </a:p>
        </p:txBody>
      </p:sp>
      <p:sp>
        <p:nvSpPr>
          <p:cNvPr id="29700" name="Rectangle 4">
            <a:extLst>
              <a:ext uri="{FF2B5EF4-FFF2-40B4-BE49-F238E27FC236}">
                <a16:creationId xmlns:a16="http://schemas.microsoft.com/office/drawing/2014/main" id="{FA264023-61BC-7AF3-20AF-245DB1FC9283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855200"/>
            <a:ext cx="606425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b="1"/>
            </a:lvl1pPr>
          </a:lstStyle>
          <a:p>
            <a:endParaRPr lang="en-US" altLang="en-US"/>
          </a:p>
        </p:txBody>
      </p:sp>
      <p:sp>
        <p:nvSpPr>
          <p:cNvPr id="29701" name="Rectangle 5">
            <a:extLst>
              <a:ext uri="{FF2B5EF4-FFF2-40B4-BE49-F238E27FC236}">
                <a16:creationId xmlns:a16="http://schemas.microsoft.com/office/drawing/2014/main" id="{B91A0E84-67BE-2D2E-98FE-AFD6D7AB945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713538" y="9855200"/>
            <a:ext cx="258762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b="1"/>
            </a:lvl1pPr>
          </a:lstStyle>
          <a:p>
            <a:fld id="{B33134E1-AE84-4121-BAE6-D78E6F497B7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0A1810A3-2E28-D358-2946-F5904F5A00A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t" anchorCtr="0" compatLnSpc="1">
            <a:prstTxWarp prst="textNoShape">
              <a:avLst/>
            </a:prstTxWarp>
          </a:bodyPr>
          <a:lstStyle>
            <a:lvl1pPr defTabSz="933450">
              <a:defRPr noProof="1"/>
            </a:lvl1pPr>
          </a:lstStyle>
          <a:p>
            <a:endParaRPr lang="en-GB" alt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4DC63188-BF91-D5CE-FCB4-68E1ED62AA7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49700" y="0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t" anchorCtr="0" compatLnSpc="1">
            <a:prstTxWarp prst="textNoShape">
              <a:avLst/>
            </a:prstTxWarp>
          </a:bodyPr>
          <a:lstStyle>
            <a:lvl1pPr algn="r" defTabSz="933450">
              <a:defRPr/>
            </a:lvl1pPr>
          </a:lstStyle>
          <a:p>
            <a:r>
              <a:rPr lang="en-US" altLang="en-US"/>
              <a:t>Slide </a:t>
            </a:r>
            <a:fld id="{FFDD75DC-CAF5-46C8-BC4E-838936EC4EB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30D28448-534A-252D-37D5-BE5A29052056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0" y="1181100"/>
            <a:ext cx="6959600" cy="5219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F005B93E-2CB6-5F99-F170-C992D0B640E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275" y="8088313"/>
            <a:ext cx="5111750" cy="126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1950DEA0-B9CE-1B43-0936-25666253DEF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04375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b" anchorCtr="0" compatLnSpc="1">
            <a:prstTxWarp prst="textNoShape">
              <a:avLst/>
            </a:prstTxWarp>
          </a:bodyPr>
          <a:lstStyle>
            <a:lvl1pPr defTabSz="933450">
              <a:defRPr/>
            </a:lvl1pPr>
          </a:lstStyle>
          <a:p>
            <a:endParaRPr lang="en-US" altLang="en-US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EE7A5860-8548-5FE2-613A-EF1B25C943B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49700" y="9604375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b" anchorCtr="0" compatLnSpc="1">
            <a:prstTxWarp prst="textNoShape">
              <a:avLst/>
            </a:prstTxWarp>
          </a:bodyPr>
          <a:lstStyle>
            <a:lvl1pPr algn="r" defTabSz="933450">
              <a:defRPr/>
            </a:lvl1pPr>
          </a:lstStyle>
          <a:p>
            <a:fld id="{AFD847EB-1C84-4A39-9A7E-C88A79F56C0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22994277-4506-795D-71CE-BAADDAEB873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7B6D198D-4CE8-4ADB-8830-3BB3E9FA2703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EAC59C2-B17C-7FB4-23FD-6DB43687192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614A5B-CF9A-49B7-B7C0-1B6509B037D1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279554" name="Rectangle 2">
            <a:extLst>
              <a:ext uri="{FF2B5EF4-FFF2-40B4-BE49-F238E27FC236}">
                <a16:creationId xmlns:a16="http://schemas.microsoft.com/office/drawing/2014/main" id="{5E7B6DA9-94CE-C3E1-0EC7-659756FF00A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033463" y="1012825"/>
            <a:ext cx="4910137" cy="3683000"/>
          </a:xfrm>
          <a:ln/>
        </p:spPr>
      </p:sp>
      <p:sp>
        <p:nvSpPr>
          <p:cNvPr id="279555" name="Rectangle 3">
            <a:extLst>
              <a:ext uri="{FF2B5EF4-FFF2-40B4-BE49-F238E27FC236}">
                <a16:creationId xmlns:a16="http://schemas.microsoft.com/office/drawing/2014/main" id="{5D54ABCF-E211-084E-8522-A64602E93F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35FCFA48-4D39-D544-6CBC-A8A8B3A55D5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C1F2BD9C-DA90-4828-9695-25C1A9B311A4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413E3C37-8A91-1A9E-E901-ECE414D5F28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31D378-6F91-42DB-9AFD-AC69FDD17689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273410" name="Rectangle 2">
            <a:extLst>
              <a:ext uri="{FF2B5EF4-FFF2-40B4-BE49-F238E27FC236}">
                <a16:creationId xmlns:a16="http://schemas.microsoft.com/office/drawing/2014/main" id="{719DE8C2-3353-BED0-921C-D7D914846D4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1" name="Rectangle 3">
            <a:extLst>
              <a:ext uri="{FF2B5EF4-FFF2-40B4-BE49-F238E27FC236}">
                <a16:creationId xmlns:a16="http://schemas.microsoft.com/office/drawing/2014/main" id="{6D33D494-5826-8BBB-BFF9-1661A67F7D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19C58350-941B-B669-6D7A-24CF9895A50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38E65515-0C94-4082-BACC-12B8D3B2D550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9EFD5349-F149-2FE5-CDAC-291155D9FB9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AB182C-BACD-4CFF-8BBF-326B08D96DA2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276482" name="Rectangle 2">
            <a:extLst>
              <a:ext uri="{FF2B5EF4-FFF2-40B4-BE49-F238E27FC236}">
                <a16:creationId xmlns:a16="http://schemas.microsoft.com/office/drawing/2014/main" id="{645F9EF4-393B-A443-A5FB-5608601B0695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>
            <a:extLst>
              <a:ext uri="{FF2B5EF4-FFF2-40B4-BE49-F238E27FC236}">
                <a16:creationId xmlns:a16="http://schemas.microsoft.com/office/drawing/2014/main" id="{36B4EFD8-FF14-2A39-671B-8FD08B1F8D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AAC63D9D-6825-31AE-FCE9-1D328D6A8D6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9175C6B4-108F-42C3-ADBF-BBFF893754F2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B8ABED09-2616-523B-E0CE-3F8C9CCF5A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A5BBAD-D308-4AAE-BF6A-2C29E6B2A0E8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272386" name="Rectangle 1026">
            <a:extLst>
              <a:ext uri="{FF2B5EF4-FFF2-40B4-BE49-F238E27FC236}">
                <a16:creationId xmlns:a16="http://schemas.microsoft.com/office/drawing/2014/main" id="{840F6DE2-6B14-508F-19F0-7F756BED39C5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1027">
            <a:extLst>
              <a:ext uri="{FF2B5EF4-FFF2-40B4-BE49-F238E27FC236}">
                <a16:creationId xmlns:a16="http://schemas.microsoft.com/office/drawing/2014/main" id="{F95C19A0-9FEC-4553-DF80-7DB63F784D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32F3BBC8-B601-C848-7E7F-B8033E71F84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A76179DF-B7A6-4AF4-9313-5DBDDE4414E4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B889D90-850C-99FD-DA86-00E84BCA328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1CD91C-D811-4B6F-8CD7-E3E4DD9DBFBB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277506" name="Rectangle 2">
            <a:extLst>
              <a:ext uri="{FF2B5EF4-FFF2-40B4-BE49-F238E27FC236}">
                <a16:creationId xmlns:a16="http://schemas.microsoft.com/office/drawing/2014/main" id="{236CB0A4-0530-0060-6CD8-12E4620BEF2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7507" name="Rectangle 3">
            <a:extLst>
              <a:ext uri="{FF2B5EF4-FFF2-40B4-BE49-F238E27FC236}">
                <a16:creationId xmlns:a16="http://schemas.microsoft.com/office/drawing/2014/main" id="{50043696-36F3-9A93-0188-15E406CE7F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EF134A36-9052-EFCB-415A-54ED0D70EEA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5F4235A9-D5F5-4FED-9445-D3BA2B776AF5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76B623D-A5CA-5A17-36D7-AF6E225908A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EAFF31-1254-4FCC-957C-60FADCB98E9D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264194" name="Rectangle 2">
            <a:extLst>
              <a:ext uri="{FF2B5EF4-FFF2-40B4-BE49-F238E27FC236}">
                <a16:creationId xmlns:a16="http://schemas.microsoft.com/office/drawing/2014/main" id="{0FE8E853-89C2-7B3D-99B1-503AB9994BD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Rectangle 3">
            <a:extLst>
              <a:ext uri="{FF2B5EF4-FFF2-40B4-BE49-F238E27FC236}">
                <a16:creationId xmlns:a16="http://schemas.microsoft.com/office/drawing/2014/main" id="{551F3D36-4C8D-E341-0460-460592BF48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17DE0B45-4CC4-F1F3-E33C-8ABA2467C19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EA98F52D-4979-410D-9438-80BB9652C544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D1862BE-D971-D2FD-8728-A81FE5E9000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298F1E-ADE4-4020-AD79-236A05D00B1C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229378" name="Rectangle 2">
            <a:extLst>
              <a:ext uri="{FF2B5EF4-FFF2-40B4-BE49-F238E27FC236}">
                <a16:creationId xmlns:a16="http://schemas.microsoft.com/office/drawing/2014/main" id="{C3B7B27E-20F8-0763-6787-7AF9022C7AA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9379" name="Rectangle 3">
            <a:extLst>
              <a:ext uri="{FF2B5EF4-FFF2-40B4-BE49-F238E27FC236}">
                <a16:creationId xmlns:a16="http://schemas.microsoft.com/office/drawing/2014/main" id="{88319D56-FA92-77A4-93A9-AFAC8A9048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9DE96CDD-93BB-8901-C27A-9D0530C5A39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7455007A-04F6-4601-AD4A-AB4219BCAE1E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B8D4848-D529-1B3B-7AFC-38F33B09A9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5A729E-8F5B-4214-97F0-0C62E3633A30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251906" name="Rectangle 2">
            <a:extLst>
              <a:ext uri="{FF2B5EF4-FFF2-40B4-BE49-F238E27FC236}">
                <a16:creationId xmlns:a16="http://schemas.microsoft.com/office/drawing/2014/main" id="{615DCEEE-E6F5-6EE1-BE6B-4B6010215855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1907" name="Rectangle 3">
            <a:extLst>
              <a:ext uri="{FF2B5EF4-FFF2-40B4-BE49-F238E27FC236}">
                <a16:creationId xmlns:a16="http://schemas.microsoft.com/office/drawing/2014/main" id="{AE6C4794-F5D6-497E-87FF-04E75F055E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FFCB44F2-53F4-722B-6CFF-74DA7710E55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6793F30C-A91E-4115-8A86-48AA72FA94AC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73704A7-AFAE-AD55-73F1-D52C014865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C965CB-7E4C-4E98-888D-122C4AC9A38D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259074" name="Rectangle 1026">
            <a:extLst>
              <a:ext uri="{FF2B5EF4-FFF2-40B4-BE49-F238E27FC236}">
                <a16:creationId xmlns:a16="http://schemas.microsoft.com/office/drawing/2014/main" id="{808C194B-D912-1CB3-3A6D-DDA71BD73EF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1027">
            <a:extLst>
              <a:ext uri="{FF2B5EF4-FFF2-40B4-BE49-F238E27FC236}">
                <a16:creationId xmlns:a16="http://schemas.microsoft.com/office/drawing/2014/main" id="{D31878DE-1B0F-2C2F-316E-87D04EE907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32F4DA3B-E37D-E8D1-C778-D768FE2DF1A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85F2F5B8-5E68-416F-A613-34DB3E275822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9B810DF-AD97-FE41-E213-512619BE411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C85A89-581B-47E3-A505-F64013DEE249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257026" name="Rectangle 2">
            <a:extLst>
              <a:ext uri="{FF2B5EF4-FFF2-40B4-BE49-F238E27FC236}">
                <a16:creationId xmlns:a16="http://schemas.microsoft.com/office/drawing/2014/main" id="{470E1840-D573-5636-2EE6-5CC7450C7FF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>
            <a:extLst>
              <a:ext uri="{FF2B5EF4-FFF2-40B4-BE49-F238E27FC236}">
                <a16:creationId xmlns:a16="http://schemas.microsoft.com/office/drawing/2014/main" id="{BB6D39D0-61EB-2DF2-689F-A2F1413D73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A75B476C-A4B6-B9EC-10A8-89EDF41BDBC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8BA963ED-1F47-48CB-A040-2B3C64F3BD39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C985FFF8-4288-C48A-1BF7-46A63C41BB3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C34E71-6A22-4DF1-ADA0-31C8983914E4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253954" name="Rectangle 2050">
            <a:extLst>
              <a:ext uri="{FF2B5EF4-FFF2-40B4-BE49-F238E27FC236}">
                <a16:creationId xmlns:a16="http://schemas.microsoft.com/office/drawing/2014/main" id="{8C0264D4-AC1E-FA26-6B28-42952630715C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3955" name="Rectangle 2051">
            <a:extLst>
              <a:ext uri="{FF2B5EF4-FFF2-40B4-BE49-F238E27FC236}">
                <a16:creationId xmlns:a16="http://schemas.microsoft.com/office/drawing/2014/main" id="{F3F78D93-0ED4-2B6F-4B9E-5055F9B9FD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5149B1AC-A419-C2DF-68B4-96F06A400DD5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B13B873F-704E-4587-A255-CB1AA833DD3D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DF4D061-5296-1C61-A433-83CB1056FD9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59B83F-5A48-4892-9D79-A26B8A0A727B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266242" name="Rectangle 2">
            <a:extLst>
              <a:ext uri="{FF2B5EF4-FFF2-40B4-BE49-F238E27FC236}">
                <a16:creationId xmlns:a16="http://schemas.microsoft.com/office/drawing/2014/main" id="{7C65ED68-22FD-A7D3-FF34-88886E1B8F0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>
            <a:extLst>
              <a:ext uri="{FF2B5EF4-FFF2-40B4-BE49-F238E27FC236}">
                <a16:creationId xmlns:a16="http://schemas.microsoft.com/office/drawing/2014/main" id="{4A12AE08-3E26-93D9-8D9A-FED0FCC1EE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3A7CD913-EF0A-0B34-048E-EE6AA495113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06D52BE1-D85E-445E-BE84-3E022A42B984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61B04671-E02A-0C7F-ACC5-B73A67700C4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3B9713-61B4-41C7-BE55-3014FB7EE8A2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274434" name="Rectangle 2">
            <a:extLst>
              <a:ext uri="{FF2B5EF4-FFF2-40B4-BE49-F238E27FC236}">
                <a16:creationId xmlns:a16="http://schemas.microsoft.com/office/drawing/2014/main" id="{D1A2D33B-E624-B2F2-800D-C4D16B040C40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>
            <a:extLst>
              <a:ext uri="{FF2B5EF4-FFF2-40B4-BE49-F238E27FC236}">
                <a16:creationId xmlns:a16="http://schemas.microsoft.com/office/drawing/2014/main" id="{FB17AFCE-8C25-B90A-FE95-F5648077B6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B7D3E-565C-523B-1DDA-9EA6FAF577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C8BBC7-C751-7EA1-0DB3-23A4F24670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8DBD75-646B-A7F4-04D9-846F58B21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C8ED1-6581-ED71-31B4-576395D9A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C67EA6-C706-1153-2C16-F442931CE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96CD0-376E-4E21-8114-A362C7F35A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2656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0AE1-9D0E-121D-AFAD-3DCE5BA41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688AB2-2F10-EB65-A253-69426FA649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463968-085B-5EBA-9A5E-372781D93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935E9D-A698-207C-9F9B-83F537CC5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D2346-51E5-CA6A-DD7F-D7B898F8C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A049A9-8831-4522-872B-AB4B5D55F1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7800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F082EC-C00D-B35B-8FA6-B96697F02F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6F642E-0CC4-44BE-7738-62E9B4AF13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CD0F47-FA95-F94D-651D-11FA0B2B4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2515C4-FDA0-4B10-FA65-E508FEDD9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704E51-805F-2593-253A-D92F874F4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46850-EC4B-4D47-B046-3401FF206C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4849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52677-094E-E0F2-A3FF-F6A2E894F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D508C4-254D-D169-B712-DE53F20CCA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455E9D-453E-8767-66DD-630ED1CB3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93DD6A-70C5-70E1-C977-F8D0FED30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02849-EA6B-73B3-0778-E3A352717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CB76D7-83E3-4AEA-A902-C5EC861587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2323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EE881-2BB8-67A7-A97C-0C99844F4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2F45CE-7EC6-76F3-D290-ADB3BABD06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0CBE22-B3C9-274A-800E-772297AB8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C4174F-BBDF-DE66-EB77-2918239A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DA4D5F-2B0D-C40C-1040-97087C37C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160CA-4FEB-4246-ABA4-8650D32EC5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6807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F8CF5-9274-EE0C-31B2-181959081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11DFA-B448-1046-6C16-92855DAB00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95C28D-507C-1CB5-17EA-2C5A5AC140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4F8809-AD5F-522A-742A-6B82EB57F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FD3AFE-28A1-BDC8-B2E0-9C5274401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EA4E16-400C-55A8-9A9B-563B857E9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44E025-AFFF-41A0-8D34-C4D65D5770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471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FE660-E02F-0533-81A5-A8BDD56C0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1417D1-A30F-451F-EDCF-847C48ED78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A6CCD0-A1C5-D2AF-3C50-716B61BB53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BA93C9-8A13-248B-0112-22F7EFA64E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C30A54-02AF-1303-3753-8B7B1BBB50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945C48-9E66-9F6A-E2A1-61949DEC6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F34004-F1EE-5139-F378-630917D99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796B8D-EBBC-32D2-A71F-8DC1FD4EA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886CC5-D9AA-495F-8FB1-2656C4D0FC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4737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E69F4-9AE0-F156-41A1-BF7C16564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A57C3F-D137-8FE6-1DD3-992C62384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0215CA-46B6-566A-E681-5C7533517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AECD2C-EFCE-777A-1775-0BACF7AD1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AA599-AD2B-4E03-B6FE-B43D8C818D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8477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CDFE77-7579-65FA-E898-6F459C2C6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D33720-0149-4390-7D35-FF0435F4B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94A462-A024-B17F-3FBF-C32B0FDA6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08D053-84E7-430F-AC56-6664ED2397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213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0352F-E32B-7E13-D541-B04A667BB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59A6D-D93A-CDF3-57D2-171AF1B247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FCB452-4CF4-4662-CFA1-32032CAA2B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A0A245-D9B1-21A7-B630-A019F29A9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5E2EC0-D25F-ABF2-5E4B-96ADA6EED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D50C87-2E93-D66B-4FBB-4888250C0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741834-013B-48E2-B663-F7FF57642C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36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FC6FD-BE44-58C8-D8C2-39CB5C5F9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AE6709-2AF4-3A1D-C52A-65A6D83F7D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6395E0-1155-B02B-859F-044D50392F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2500FD-5486-B696-DAE7-0B90C7700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31E4E6-725E-C8DB-BA92-C259A6748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FB2B4C-98C8-FC83-CCC3-B46695D83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7D9609-7370-443D-B244-11B7B166D3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543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E3CDE631-13B7-35F4-8F29-EB9B856FB0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90625662-A216-5D21-6080-120273062A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6733CCDC-DCC4-0008-D0D7-AA047054F3E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E78F852C-5866-46A3-24A6-F15BEB7017A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9D145B50-5EB7-1D84-7FD2-013E33D2AEB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8863C782-09E0-4F22-9502-4A748C61321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Text Box 2">
            <a:extLst>
              <a:ext uri="{FF2B5EF4-FFF2-40B4-BE49-F238E27FC236}">
                <a16:creationId xmlns:a16="http://schemas.microsoft.com/office/drawing/2014/main" id="{5A08BBF1-F468-4B61-D068-DF1EED1CE7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700" y="1219200"/>
            <a:ext cx="7289800" cy="388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en-US" sz="1800" b="1"/>
              <a:t>Slides for</a:t>
            </a:r>
          </a:p>
          <a:p>
            <a:pPr algn="ctr"/>
            <a:r>
              <a:rPr lang="en-US" altLang="en-US" sz="3600" b="1"/>
              <a:t>MS-Access Tutorial </a:t>
            </a:r>
          </a:p>
          <a:p>
            <a:pPr algn="ctr"/>
            <a:endParaRPr lang="en-US" altLang="en-US" sz="1800" b="1"/>
          </a:p>
          <a:p>
            <a:pPr algn="ctr"/>
            <a:r>
              <a:rPr lang="en-US" altLang="en-US" sz="1800" b="1"/>
              <a:t>Soren Lauesen</a:t>
            </a:r>
          </a:p>
          <a:p>
            <a:pPr algn="ctr"/>
            <a:endParaRPr lang="en-US" altLang="en-US" sz="1800" b="1"/>
          </a:p>
          <a:p>
            <a:pPr algn="ctr"/>
            <a:r>
              <a:rPr lang="en-US" altLang="en-US" sz="2400" b="1"/>
              <a:t>7. Access and SQL</a:t>
            </a:r>
          </a:p>
          <a:p>
            <a:pPr algn="ctr"/>
            <a:endParaRPr lang="en-US" altLang="en-US" sz="1800" b="1"/>
          </a:p>
          <a:p>
            <a:pPr algn="ctr"/>
            <a:r>
              <a:rPr lang="en-US" altLang="en-US" sz="1800" b="1"/>
              <a:t>Version 2.4. August 2007</a:t>
            </a:r>
          </a:p>
          <a:p>
            <a:pPr algn="ctr"/>
            <a:endParaRPr lang="en-US" altLang="en-US" sz="1800" b="1"/>
          </a:p>
          <a:p>
            <a:pPr algn="ctr"/>
            <a:endParaRPr lang="en-US" altLang="en-US" sz="1800" b="1"/>
          </a:p>
          <a:p>
            <a:pPr algn="ctr"/>
            <a:endParaRPr lang="en-US" altLang="en-US" sz="1800" b="1"/>
          </a:p>
          <a:p>
            <a:pPr algn="ctr"/>
            <a:r>
              <a:rPr lang="en-US" altLang="en-US" sz="1400"/>
              <a:t>© 2007, Soren Lauesen. Permission is granted to make copies on a non-profit basis as long as the source is clearly stated.</a:t>
            </a:r>
            <a:r>
              <a:rPr lang="en-US" altLang="en-US" sz="1400">
                <a:latin typeface="Times New Roman" panose="02020603050405020304" pitchFamily="18" charset="0"/>
              </a:rPr>
              <a:t> </a:t>
            </a:r>
            <a:endParaRPr lang="en-US" altLang="en-US" sz="1800" b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8304" name="Object 16">
            <a:extLst>
              <a:ext uri="{FF2B5EF4-FFF2-40B4-BE49-F238E27FC236}">
                <a16:creationId xmlns:a16="http://schemas.microsoft.com/office/drawing/2014/main" id="{E400A05F-9E3E-C537-F925-025AB5459D2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4350" y="606425"/>
          <a:ext cx="4718050" cy="356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3" imgW="4944165" imgH="3561905" progId="Paint.Picture">
                  <p:embed/>
                </p:oleObj>
              </mc:Choice>
              <mc:Fallback>
                <p:oleObj name="Bitmap Image" r:id="rId3" imgW="4944165" imgH="3561905" progId="Paint.Picture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4559"/>
                      <a:stretch>
                        <a:fillRect/>
                      </a:stretch>
                    </p:blipFill>
                    <p:spPr bwMode="auto">
                      <a:xfrm>
                        <a:off x="514350" y="606425"/>
                        <a:ext cx="4718050" cy="356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8294" name="Text Box 6">
            <a:extLst>
              <a:ext uri="{FF2B5EF4-FFF2-40B4-BE49-F238E27FC236}">
                <a16:creationId xmlns:a16="http://schemas.microsoft.com/office/drawing/2014/main" id="{1227FFB0-45BD-3BAB-7B28-1B804D2958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5611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7.6</a:t>
            </a:r>
            <a:r>
              <a:rPr lang="da-DK" altLang="en-US" sz="1600" b="1" u="sng">
                <a:latin typeface="Arial" panose="020B0604020202020204" pitchFamily="34" charset="0"/>
              </a:rPr>
              <a:t>C</a:t>
            </a:r>
            <a:r>
              <a:rPr lang="en-US" altLang="en-US" sz="1600" b="1" u="sng">
                <a:latin typeface="Arial" panose="020B0604020202020204" pitchFamily="34" charset="0"/>
              </a:rPr>
              <a:t>  </a:t>
            </a:r>
            <a:r>
              <a:rPr lang="da-DK" altLang="en-US" sz="1600" b="1" u="sng">
                <a:latin typeface="Arial" panose="020B0604020202020204" pitchFamily="34" charset="0"/>
              </a:rPr>
              <a:t>Avoiding the Null date</a:t>
            </a:r>
            <a:r>
              <a:rPr lang="en-US" altLang="en-US" sz="1600" b="1" u="sng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68298" name="AutoShape 10">
            <a:extLst>
              <a:ext uri="{FF2B5EF4-FFF2-40B4-BE49-F238E27FC236}">
                <a16:creationId xmlns:a16="http://schemas.microsoft.com/office/drawing/2014/main" id="{A105F300-B4B9-8D9A-149C-D7B630433C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2750" y="1993900"/>
            <a:ext cx="1746250" cy="300038"/>
          </a:xfrm>
          <a:prstGeom prst="wedgeRoundRectCallout">
            <a:avLst>
              <a:gd name="adj1" fmla="val 16819"/>
              <a:gd name="adj2" fmla="val 230954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da-DK" altLang="en-US"/>
              <a:t>Avoiding the Null date</a:t>
            </a:r>
            <a:endParaRPr lang="en-US" altLang="en-US"/>
          </a:p>
        </p:txBody>
      </p:sp>
      <p:sp>
        <p:nvSpPr>
          <p:cNvPr id="268300" name="AutoShape 12">
            <a:extLst>
              <a:ext uri="{FF2B5EF4-FFF2-40B4-BE49-F238E27FC236}">
                <a16:creationId xmlns:a16="http://schemas.microsoft.com/office/drawing/2014/main" id="{F620D4BD-E577-1C7F-9D43-83EA54C00D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3475" y="2786063"/>
            <a:ext cx="1746250" cy="498475"/>
          </a:xfrm>
          <a:prstGeom prst="wedgeRoundRectCallout">
            <a:avLst>
              <a:gd name="adj1" fmla="val 36634"/>
              <a:gd name="adj2" fmla="val -191718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da-DK" altLang="en-US"/>
              <a:t>Dates with no used rooms are excluded</a:t>
            </a:r>
            <a:endParaRPr lang="en-US" altLang="en-US"/>
          </a:p>
        </p:txBody>
      </p:sp>
      <p:pic>
        <p:nvPicPr>
          <p:cNvPr id="268303" name="Picture 15">
            <a:extLst>
              <a:ext uri="{FF2B5EF4-FFF2-40B4-BE49-F238E27FC236}">
                <a16:creationId xmlns:a16="http://schemas.microsoft.com/office/drawing/2014/main" id="{945AB9DD-93F3-8235-FB91-01A47ECD1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242"/>
          <a:stretch>
            <a:fillRect/>
          </a:stretch>
        </p:blipFill>
        <p:spPr bwMode="auto">
          <a:xfrm>
            <a:off x="5232400" y="606425"/>
            <a:ext cx="3267075" cy="356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5458" name="Object 2">
            <a:extLst>
              <a:ext uri="{FF2B5EF4-FFF2-40B4-BE49-F238E27FC236}">
                <a16:creationId xmlns:a16="http://schemas.microsoft.com/office/drawing/2014/main" id="{E56BB6BB-7EF9-F550-F22C-363AA2CCD73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4350" y="606425"/>
          <a:ext cx="4667250" cy="356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3" imgW="4944165" imgH="3561905" progId="Paint.Picture">
                  <p:embed/>
                </p:oleObj>
              </mc:Choice>
              <mc:Fallback>
                <p:oleObj name="Bitmap Image" r:id="rId3" imgW="4944165" imgH="3561905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5588"/>
                      <a:stretch>
                        <a:fillRect/>
                      </a:stretch>
                    </p:blipFill>
                    <p:spPr bwMode="auto">
                      <a:xfrm>
                        <a:off x="514350" y="606425"/>
                        <a:ext cx="4667250" cy="356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5459" name="Text Box 3">
            <a:extLst>
              <a:ext uri="{FF2B5EF4-FFF2-40B4-BE49-F238E27FC236}">
                <a16:creationId xmlns:a16="http://schemas.microsoft.com/office/drawing/2014/main" id="{92A2F6AC-F465-81AD-A774-400EC1A7F4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5611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7.6</a:t>
            </a:r>
            <a:r>
              <a:rPr lang="da-DK" altLang="en-US" sz="1600" b="1" u="sng">
                <a:latin typeface="Arial" panose="020B0604020202020204" pitchFamily="34" charset="0"/>
              </a:rPr>
              <a:t>D</a:t>
            </a:r>
            <a:r>
              <a:rPr lang="en-US" altLang="en-US" sz="1600" b="1" u="sng">
                <a:latin typeface="Arial" panose="020B0604020202020204" pitchFamily="34" charset="0"/>
              </a:rPr>
              <a:t>  </a:t>
            </a:r>
            <a:r>
              <a:rPr lang="da-DK" altLang="en-US" sz="1600" b="1" u="sng">
                <a:latin typeface="Arial" panose="020B0604020202020204" pitchFamily="34" charset="0"/>
              </a:rPr>
              <a:t>Restricting the date range</a:t>
            </a:r>
            <a:r>
              <a:rPr lang="en-US" altLang="en-US" sz="1600" b="1" u="sng"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275460" name="Picture 4">
            <a:extLst>
              <a:ext uri="{FF2B5EF4-FFF2-40B4-BE49-F238E27FC236}">
                <a16:creationId xmlns:a16="http://schemas.microsoft.com/office/drawing/2014/main" id="{BD0917DE-B588-1833-DA22-9BB0EF638C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00" y="606425"/>
            <a:ext cx="3267075" cy="356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5461" name="AutoShape 5">
            <a:extLst>
              <a:ext uri="{FF2B5EF4-FFF2-40B4-BE49-F238E27FC236}">
                <a16:creationId xmlns:a16="http://schemas.microsoft.com/office/drawing/2014/main" id="{A62ACC17-9222-D9AA-9774-F4DC185CE8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2750" y="1993900"/>
            <a:ext cx="1746250" cy="300038"/>
          </a:xfrm>
          <a:prstGeom prst="wedgeRoundRectCallout">
            <a:avLst>
              <a:gd name="adj1" fmla="val 16819"/>
              <a:gd name="adj2" fmla="val 230954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da-DK" altLang="en-US"/>
              <a:t>Avoiding the Null date</a:t>
            </a:r>
            <a:endParaRPr lang="en-US" altLang="en-US"/>
          </a:p>
        </p:txBody>
      </p:sp>
      <p:sp>
        <p:nvSpPr>
          <p:cNvPr id="275462" name="AutoShape 6">
            <a:extLst>
              <a:ext uri="{FF2B5EF4-FFF2-40B4-BE49-F238E27FC236}">
                <a16:creationId xmlns:a16="http://schemas.microsoft.com/office/drawing/2014/main" id="{0D17A2BC-5424-025A-8A4C-81AC6AC2A9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4338" y="4335463"/>
            <a:ext cx="2136775" cy="498475"/>
          </a:xfrm>
          <a:prstGeom prst="wedgeRoundRectCallout">
            <a:avLst>
              <a:gd name="adj1" fmla="val 15231"/>
              <a:gd name="adj2" fmla="val -171657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da-DK" altLang="en-US"/>
              <a:t>Restricting the date range to 24/10 - 27/10</a:t>
            </a:r>
            <a:endParaRPr lang="en-US" altLang="en-US"/>
          </a:p>
        </p:txBody>
      </p:sp>
      <p:sp>
        <p:nvSpPr>
          <p:cNvPr id="275463" name="AutoShape 7">
            <a:extLst>
              <a:ext uri="{FF2B5EF4-FFF2-40B4-BE49-F238E27FC236}">
                <a16:creationId xmlns:a16="http://schemas.microsoft.com/office/drawing/2014/main" id="{6DDDDECF-E52C-67FE-A7E8-509598D68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3475" y="2786063"/>
            <a:ext cx="1746250" cy="498475"/>
          </a:xfrm>
          <a:prstGeom prst="wedgeRoundRectCallout">
            <a:avLst>
              <a:gd name="adj1" fmla="val 36634"/>
              <a:gd name="adj2" fmla="val -191718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da-DK" altLang="en-US"/>
              <a:t>Dates with no used rooms are excluded</a:t>
            </a:r>
            <a:endParaRPr lang="en-US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Text Box 2">
            <a:extLst>
              <a:ext uri="{FF2B5EF4-FFF2-40B4-BE49-F238E27FC236}">
                <a16:creationId xmlns:a16="http://schemas.microsoft.com/office/drawing/2014/main" id="{A40411D7-3884-3A64-2FF8-A18EBEE9D7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5611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7.6</a:t>
            </a:r>
            <a:r>
              <a:rPr lang="da-DK" altLang="en-US" sz="1600" b="1" u="sng">
                <a:latin typeface="Arial" panose="020B0604020202020204" pitchFamily="34" charset="0"/>
              </a:rPr>
              <a:t>E</a:t>
            </a:r>
            <a:r>
              <a:rPr lang="en-US" altLang="en-US" sz="1600" b="1" u="sng">
                <a:latin typeface="Arial" panose="020B0604020202020204" pitchFamily="34" charset="0"/>
              </a:rPr>
              <a:t>  </a:t>
            </a:r>
            <a:r>
              <a:rPr lang="da-DK" altLang="en-US" sz="1600" b="1" u="sng">
                <a:latin typeface="Arial" panose="020B0604020202020204" pitchFamily="34" charset="0"/>
              </a:rPr>
              <a:t>Including all dates</a:t>
            </a:r>
            <a:r>
              <a:rPr lang="en-US" altLang="en-US" sz="1600" b="1" u="sng"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269320" name="Picture 8">
            <a:extLst>
              <a:ext uri="{FF2B5EF4-FFF2-40B4-BE49-F238E27FC236}">
                <a16:creationId xmlns:a16="http://schemas.microsoft.com/office/drawing/2014/main" id="{91BD67AC-7420-DBB8-F081-7B6A777A4F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606425"/>
            <a:ext cx="5048250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9321" name="Text Box 9">
            <a:extLst>
              <a:ext uri="{FF2B5EF4-FFF2-40B4-BE49-F238E27FC236}">
                <a16:creationId xmlns:a16="http://schemas.microsoft.com/office/drawing/2014/main" id="{53CC5D72-FE52-3254-9C50-9DC10B3D64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4450" y="2290763"/>
            <a:ext cx="5702300" cy="14398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0" bIns="72000">
            <a:spAutoFit/>
          </a:bodyPr>
          <a:lstStyle/>
          <a:p>
            <a:r>
              <a:rPr lang="en-GB" altLang="en-US" b="1" noProof="1"/>
              <a:t>qxtbRoomGrid</a:t>
            </a:r>
            <a:r>
              <a:rPr lang="da-DK" altLang="en-US" b="1"/>
              <a:t>4</a:t>
            </a:r>
            <a:r>
              <a:rPr lang="da-DK" altLang="en-US" b="1" noProof="1"/>
              <a:t>:</a:t>
            </a:r>
            <a:endParaRPr lang="da-DK" altLang="en-US" noProof="1"/>
          </a:p>
          <a:p>
            <a:r>
              <a:rPr lang="da-DK" altLang="en-US" noProof="1"/>
              <a:t>TRANSFORM First(tblRoomState.state) AS FirstOfstate</a:t>
            </a:r>
          </a:p>
          <a:p>
            <a:r>
              <a:rPr lang="da-DK" altLang="en-US" noProof="1"/>
              <a:t>SELECT tblRoom.roomID, tblRoomType.description</a:t>
            </a:r>
          </a:p>
          <a:p>
            <a:r>
              <a:rPr lang="da-DK" altLang="en-US" noProof="1"/>
              <a:t>FROM tblRoomType INNER JOIN (tblRoom LEFT JOIN tblRoomState ON </a:t>
            </a:r>
            <a:r>
              <a:rPr lang="da-DK" altLang="en-US"/>
              <a:t> . . . )</a:t>
            </a:r>
            <a:endParaRPr lang="da-DK" altLang="en-US" noProof="1"/>
          </a:p>
          <a:p>
            <a:r>
              <a:rPr lang="da-DK" altLang="en-US" noProof="1"/>
              <a:t>GROUP BY tblRoom.roomID, tblRoomType.description</a:t>
            </a:r>
          </a:p>
          <a:p>
            <a:r>
              <a:rPr lang="da-DK" altLang="en-US" noProof="1"/>
              <a:t>PIVOT IIf(IsNull(date),</a:t>
            </a:r>
            <a:r>
              <a:rPr lang="da-DK" altLang="en-US"/>
              <a:t> </a:t>
            </a:r>
            <a:r>
              <a:rPr lang="da-DK" altLang="en-US" noProof="1"/>
              <a:t>#10/24/2002#,</a:t>
            </a:r>
            <a:r>
              <a:rPr lang="da-DK" altLang="en-US"/>
              <a:t> </a:t>
            </a:r>
            <a:r>
              <a:rPr lang="da-DK" altLang="en-US" noProof="1"/>
              <a:t>date) </a:t>
            </a:r>
            <a:endParaRPr lang="da-DK" altLang="en-US"/>
          </a:p>
          <a:p>
            <a:r>
              <a:rPr lang="da-DK" altLang="en-US" noProof="1"/>
              <a:t>I</a:t>
            </a:r>
            <a:r>
              <a:rPr lang="da-DK" altLang="en-US"/>
              <a:t>N</a:t>
            </a:r>
            <a:r>
              <a:rPr lang="da-DK" altLang="en-US" noProof="1"/>
              <a:t> (#10/24/2002#,</a:t>
            </a:r>
            <a:r>
              <a:rPr lang="da-DK" altLang="en-US"/>
              <a:t> </a:t>
            </a:r>
            <a:r>
              <a:rPr lang="da-DK" altLang="en-US" noProof="1"/>
              <a:t>#10/25/2002#,</a:t>
            </a:r>
            <a:r>
              <a:rPr lang="da-DK" altLang="en-US"/>
              <a:t> </a:t>
            </a:r>
            <a:r>
              <a:rPr lang="da-DK" altLang="en-US" noProof="1"/>
              <a:t>#10/26/2002#,</a:t>
            </a:r>
            <a:r>
              <a:rPr lang="da-DK" altLang="en-US"/>
              <a:t> </a:t>
            </a:r>
            <a:r>
              <a:rPr lang="da-DK" altLang="en-US" noProof="1"/>
              <a:t>#10/27/2002#);</a:t>
            </a:r>
          </a:p>
        </p:txBody>
      </p:sp>
      <p:sp>
        <p:nvSpPr>
          <p:cNvPr id="269319" name="AutoShape 7">
            <a:extLst>
              <a:ext uri="{FF2B5EF4-FFF2-40B4-BE49-F238E27FC236}">
                <a16:creationId xmlns:a16="http://schemas.microsoft.com/office/drawing/2014/main" id="{BA89F17A-ED0D-3AED-CE99-EB87CDA38A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2038" y="3910013"/>
            <a:ext cx="3265487" cy="498475"/>
          </a:xfrm>
          <a:prstGeom prst="wedgeRoundRectCallout">
            <a:avLst>
              <a:gd name="adj1" fmla="val -46449"/>
              <a:gd name="adj2" fmla="val -102546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da-DK" altLang="en-US"/>
              <a:t>In design view, this list appears as the Column Heading property of the query</a:t>
            </a:r>
            <a:endParaRPr lang="en-US" altLang="en-US"/>
          </a:p>
        </p:txBody>
      </p:sp>
      <p:sp>
        <p:nvSpPr>
          <p:cNvPr id="269323" name="AutoShape 11">
            <a:extLst>
              <a:ext uri="{FF2B5EF4-FFF2-40B4-BE49-F238E27FC236}">
                <a16:creationId xmlns:a16="http://schemas.microsoft.com/office/drawing/2014/main" id="{DB98D46B-A4D7-2DFB-AD83-8635C445FF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638" y="3917950"/>
            <a:ext cx="2189162" cy="300038"/>
          </a:xfrm>
          <a:prstGeom prst="wedgeRoundRectCallout">
            <a:avLst>
              <a:gd name="adj1" fmla="val -2935"/>
              <a:gd name="adj2" fmla="val -138361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da-DK" altLang="en-US"/>
              <a:t>Required column headings</a:t>
            </a:r>
            <a:endParaRPr lang="en-US" altLang="en-US"/>
          </a:p>
        </p:txBody>
      </p:sp>
      <p:sp>
        <p:nvSpPr>
          <p:cNvPr id="269324" name="AutoShape 12">
            <a:extLst>
              <a:ext uri="{FF2B5EF4-FFF2-40B4-BE49-F238E27FC236}">
                <a16:creationId xmlns:a16="http://schemas.microsoft.com/office/drawing/2014/main" id="{DF97F93A-E8EE-9B63-CC9D-07950A26F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7863" y="1141413"/>
            <a:ext cx="2379662" cy="498475"/>
          </a:xfrm>
          <a:prstGeom prst="wedgeRoundRectCallout">
            <a:avLst>
              <a:gd name="adj1" fmla="val -68079"/>
              <a:gd name="adj2" fmla="val -9522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da-DK" altLang="en-US"/>
              <a:t>Headings cannot be formatted</a:t>
            </a:r>
          </a:p>
          <a:p>
            <a:r>
              <a:rPr lang="da-DK" altLang="en-US"/>
              <a:t>(Looks like an error in Access)</a:t>
            </a:r>
            <a:endParaRPr lang="en-US" altLang="en-US"/>
          </a:p>
        </p:txBody>
      </p:sp>
      <p:pic>
        <p:nvPicPr>
          <p:cNvPr id="269326" name="Picture 14">
            <a:extLst>
              <a:ext uri="{FF2B5EF4-FFF2-40B4-BE49-F238E27FC236}">
                <a16:creationId xmlns:a16="http://schemas.microsoft.com/office/drawing/2014/main" id="{2D55475E-B533-C776-1EAB-7EC6DA8179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4676775"/>
            <a:ext cx="3752850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9327" name="Text Box 15">
            <a:extLst>
              <a:ext uri="{FF2B5EF4-FFF2-40B4-BE49-F238E27FC236}">
                <a16:creationId xmlns:a16="http://schemas.microsoft.com/office/drawing/2014/main" id="{152E87EC-61F0-5E71-5F9A-F1FF7A9248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8825" y="4676775"/>
            <a:ext cx="4054475" cy="107473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0" bIns="72000">
            <a:spAutoFit/>
          </a:bodyPr>
          <a:lstStyle/>
          <a:p>
            <a:r>
              <a:rPr lang="en-GB" altLang="en-US" b="1" noProof="1"/>
              <a:t>qxtbRoomGrid</a:t>
            </a:r>
            <a:r>
              <a:rPr lang="da-DK" altLang="en-US" b="1"/>
              <a:t>5</a:t>
            </a:r>
            <a:r>
              <a:rPr lang="da-DK" altLang="en-US" b="1" noProof="1"/>
              <a:t>:</a:t>
            </a:r>
            <a:endParaRPr lang="da-DK" altLang="en-US" noProof="1"/>
          </a:p>
          <a:p>
            <a:r>
              <a:rPr lang="da-DK" altLang="en-US" noProof="1"/>
              <a:t>TRANSFORM First(tblRoomState.state) AS FirstOfstate</a:t>
            </a:r>
          </a:p>
          <a:p>
            <a:r>
              <a:rPr lang="da-DK" altLang="en-US" noProof="1"/>
              <a:t>SELECT </a:t>
            </a:r>
            <a:r>
              <a:rPr lang="da-DK" altLang="en-US"/>
              <a:t>. . .</a:t>
            </a:r>
            <a:endParaRPr lang="da-DK" altLang="en-US" noProof="1"/>
          </a:p>
          <a:p>
            <a:r>
              <a:rPr lang="da-DK" altLang="en-US"/>
              <a:t>PIVOT IIf(IsNull(date), "C0", "C" &amp; (date-#10/24/2002#)) </a:t>
            </a:r>
          </a:p>
          <a:p>
            <a:r>
              <a:rPr lang="da-DK" altLang="en-US"/>
              <a:t>IN ("C0", "C1", "C2", "C3");</a:t>
            </a:r>
            <a:endParaRPr lang="da-DK" altLang="en-US" noProof="1"/>
          </a:p>
        </p:txBody>
      </p:sp>
      <p:sp>
        <p:nvSpPr>
          <p:cNvPr id="269328" name="AutoShape 16">
            <a:extLst>
              <a:ext uri="{FF2B5EF4-FFF2-40B4-BE49-F238E27FC236}">
                <a16:creationId xmlns:a16="http://schemas.microsoft.com/office/drawing/2014/main" id="{B585AD26-4E0A-D45E-9047-6F73F5573E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7438" y="6253163"/>
            <a:ext cx="2443162" cy="498475"/>
          </a:xfrm>
          <a:prstGeom prst="wedgeRoundRectCallout">
            <a:avLst>
              <a:gd name="adj1" fmla="val -34343"/>
              <a:gd name="adj2" fmla="val -160829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da-DK" altLang="en-US"/>
              <a:t>Column headings are used as control names in the subform</a:t>
            </a:r>
            <a:endParaRPr lang="en-US" altLang="en-US"/>
          </a:p>
        </p:txBody>
      </p:sp>
      <p:sp>
        <p:nvSpPr>
          <p:cNvPr id="269329" name="AutoShape 17">
            <a:extLst>
              <a:ext uri="{FF2B5EF4-FFF2-40B4-BE49-F238E27FC236}">
                <a16:creationId xmlns:a16="http://schemas.microsoft.com/office/drawing/2014/main" id="{C40032B1-C637-2942-4C56-D929BA6CF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6363" y="1927225"/>
            <a:ext cx="1150937" cy="498475"/>
          </a:xfrm>
          <a:prstGeom prst="wedgeRoundRectCallout">
            <a:avLst>
              <a:gd name="adj1" fmla="val -44343"/>
              <a:gd name="adj2" fmla="val -215287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da-DK" altLang="en-US"/>
              <a:t>26-10-2002 is now included</a:t>
            </a:r>
            <a:endParaRPr lang="en-US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338" name="Picture 1026">
            <a:extLst>
              <a:ext uri="{FF2B5EF4-FFF2-40B4-BE49-F238E27FC236}">
                <a16:creationId xmlns:a16="http://schemas.microsoft.com/office/drawing/2014/main" id="{4A0F7C44-AECF-B955-3543-43AF9A3B67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606425"/>
            <a:ext cx="3752850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0339" name="Text Box 1027">
            <a:extLst>
              <a:ext uri="{FF2B5EF4-FFF2-40B4-BE49-F238E27FC236}">
                <a16:creationId xmlns:a16="http://schemas.microsoft.com/office/drawing/2014/main" id="{6C3387BB-0F7B-8F61-8509-C0A8220657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8825" y="606425"/>
            <a:ext cx="4054475" cy="107473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0" bIns="72000">
            <a:spAutoFit/>
          </a:bodyPr>
          <a:lstStyle/>
          <a:p>
            <a:r>
              <a:rPr lang="en-GB" altLang="en-US" b="1" noProof="1"/>
              <a:t>qxtbRoomGrid</a:t>
            </a:r>
            <a:r>
              <a:rPr lang="da-DK" altLang="en-US" b="1"/>
              <a:t>5</a:t>
            </a:r>
            <a:r>
              <a:rPr lang="da-DK" altLang="en-US" b="1" noProof="1"/>
              <a:t>:</a:t>
            </a:r>
            <a:endParaRPr lang="da-DK" altLang="en-US" noProof="1"/>
          </a:p>
          <a:p>
            <a:r>
              <a:rPr lang="da-DK" altLang="en-US" noProof="1"/>
              <a:t>TRANSFORM First(tblRoomState.state) AS FirstOfstate</a:t>
            </a:r>
          </a:p>
          <a:p>
            <a:r>
              <a:rPr lang="da-DK" altLang="en-US" noProof="1"/>
              <a:t>SELECT </a:t>
            </a:r>
            <a:r>
              <a:rPr lang="da-DK" altLang="en-US"/>
              <a:t>. . .</a:t>
            </a:r>
            <a:endParaRPr lang="da-DK" altLang="en-US" noProof="1"/>
          </a:p>
          <a:p>
            <a:r>
              <a:rPr lang="da-DK" altLang="en-US"/>
              <a:t>PIVOT IIf([date]&gt;0,"C" &amp; ([date]-#10/24/2002#), "C0") </a:t>
            </a:r>
          </a:p>
          <a:p>
            <a:r>
              <a:rPr lang="da-DK" altLang="en-US"/>
              <a:t>In ("C0", "C1", "C2", "C3");</a:t>
            </a:r>
            <a:endParaRPr lang="da-DK" altLang="en-US" noProof="1"/>
          </a:p>
        </p:txBody>
      </p:sp>
      <p:sp>
        <p:nvSpPr>
          <p:cNvPr id="270340" name="AutoShape 1028">
            <a:extLst>
              <a:ext uri="{FF2B5EF4-FFF2-40B4-BE49-F238E27FC236}">
                <a16:creationId xmlns:a16="http://schemas.microsoft.com/office/drawing/2014/main" id="{F877B217-FC82-E630-6F1E-4954269786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7438" y="2182813"/>
            <a:ext cx="2684462" cy="498475"/>
          </a:xfrm>
          <a:prstGeom prst="wedgeRoundRectCallout">
            <a:avLst>
              <a:gd name="adj1" fmla="val -35750"/>
              <a:gd name="adj2" fmla="val -160829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da-DK" altLang="en-US"/>
              <a:t>Column headings are texts suited as control names in the subform</a:t>
            </a:r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Text Box 2">
            <a:extLst>
              <a:ext uri="{FF2B5EF4-FFF2-40B4-BE49-F238E27FC236}">
                <a16:creationId xmlns:a16="http://schemas.microsoft.com/office/drawing/2014/main" id="{3D1ACC89-924A-48AF-B8F4-D25ECF0E9A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7.1  Action queries - CRUD with SQL </a:t>
            </a:r>
          </a:p>
        </p:txBody>
      </p:sp>
      <p:sp>
        <p:nvSpPr>
          <p:cNvPr id="263171" name="Text Box 3">
            <a:extLst>
              <a:ext uri="{FF2B5EF4-FFF2-40B4-BE49-F238E27FC236}">
                <a16:creationId xmlns:a16="http://schemas.microsoft.com/office/drawing/2014/main" id="{75B61FEB-67C7-B059-A74B-3C3950C229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350" y="1376363"/>
            <a:ext cx="3573463" cy="3444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000" tIns="72000" rIns="108000" bIns="72000">
            <a:spAutoFit/>
          </a:bodyPr>
          <a:lstStyle>
            <a:lvl1pPr>
              <a:tabLst>
                <a:tab pos="1244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244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244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244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244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244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244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244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244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200" noProof="1">
                <a:latin typeface="Arial" panose="020B0604020202020204" pitchFamily="34" charset="0"/>
              </a:rPr>
              <a:t>CurrentDb.Execute ”INSERT . . . ", dbFailOnError</a:t>
            </a:r>
          </a:p>
        </p:txBody>
      </p:sp>
      <p:sp>
        <p:nvSpPr>
          <p:cNvPr id="263172" name="Text Box 4">
            <a:extLst>
              <a:ext uri="{FF2B5EF4-FFF2-40B4-BE49-F238E27FC236}">
                <a16:creationId xmlns:a16="http://schemas.microsoft.com/office/drawing/2014/main" id="{738CF96D-CB4F-ED44-C3AE-54CB940019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350" y="5383213"/>
            <a:ext cx="5668963" cy="7096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000" tIns="72000" rIns="108000" bIns="72000">
            <a:spAutoFit/>
          </a:bodyPr>
          <a:lstStyle/>
          <a:p>
            <a:r>
              <a:rPr lang="en-GB" altLang="en-US" noProof="1"/>
              <a:t>CurrentDb.Execute ”DELETE FROM tblTemp</a:t>
            </a:r>
            <a:r>
              <a:rPr lang="da-DK" altLang="en-US"/>
              <a:t>;</a:t>
            </a:r>
            <a:r>
              <a:rPr lang="da-DK" altLang="en-US" noProof="1"/>
              <a:t>", db</a:t>
            </a:r>
            <a:r>
              <a:rPr lang="da-DK" altLang="en-US"/>
              <a:t>F</a:t>
            </a:r>
            <a:r>
              <a:rPr lang="da-DK" altLang="en-US" noProof="1"/>
              <a:t>ail</a:t>
            </a:r>
            <a:r>
              <a:rPr lang="da-DK" altLang="en-US"/>
              <a:t>O</a:t>
            </a:r>
            <a:r>
              <a:rPr lang="da-DK" altLang="en-US" noProof="1"/>
              <a:t>n</a:t>
            </a:r>
            <a:r>
              <a:rPr lang="da-DK" altLang="en-US"/>
              <a:t>E</a:t>
            </a:r>
            <a:r>
              <a:rPr lang="da-DK" altLang="en-US" noProof="1"/>
              <a:t>rror</a:t>
            </a:r>
          </a:p>
          <a:p>
            <a:r>
              <a:rPr lang="da-DK" altLang="en-US" noProof="1"/>
              <a:t>CurrentDb.Execute ”INSERT INTO tblTemp SELECT * FROM qryStayRooms “ _</a:t>
            </a:r>
          </a:p>
          <a:p>
            <a:r>
              <a:rPr lang="da-DK" altLang="en-US" noProof="1"/>
              <a:t>	&amp; “WHERE stayID=” &amp; me.stayID &amp; “;” , dbfailonerror</a:t>
            </a:r>
          </a:p>
        </p:txBody>
      </p:sp>
      <p:sp>
        <p:nvSpPr>
          <p:cNvPr id="263173" name="AutoShape 5">
            <a:extLst>
              <a:ext uri="{FF2B5EF4-FFF2-40B4-BE49-F238E27FC236}">
                <a16:creationId xmlns:a16="http://schemas.microsoft.com/office/drawing/2014/main" id="{5D810DE3-20A1-6B09-C5C5-60B3544BD2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728663"/>
            <a:ext cx="2368550" cy="300037"/>
          </a:xfrm>
          <a:prstGeom prst="wedgeRoundRectCallout">
            <a:avLst>
              <a:gd name="adj1" fmla="val 16019"/>
              <a:gd name="adj2" fmla="val 174866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Execution of an action query.</a:t>
            </a:r>
          </a:p>
        </p:txBody>
      </p:sp>
      <p:sp>
        <p:nvSpPr>
          <p:cNvPr id="263174" name="AutoShape 6">
            <a:extLst>
              <a:ext uri="{FF2B5EF4-FFF2-40B4-BE49-F238E27FC236}">
                <a16:creationId xmlns:a16="http://schemas.microsoft.com/office/drawing/2014/main" id="{003AFAEE-75C0-0BE4-65E8-E0504C6789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7088" y="1541463"/>
            <a:ext cx="3005137" cy="1285875"/>
          </a:xfrm>
          <a:prstGeom prst="wedgeRoundRectCallout">
            <a:avLst>
              <a:gd name="adj1" fmla="val -70338"/>
              <a:gd name="adj2" fmla="val 691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Insert one record in tblRoomState.</a:t>
            </a:r>
          </a:p>
          <a:p>
            <a:r>
              <a:rPr lang="en-US" altLang="en-US"/>
              <a:t>Only these three fields get a value.</a:t>
            </a:r>
          </a:p>
          <a:p>
            <a:r>
              <a:rPr lang="en-US" altLang="en-US"/>
              <a:t>(The rest become Null.)</a:t>
            </a:r>
          </a:p>
          <a:p>
            <a:r>
              <a:rPr lang="en-US" altLang="en-US"/>
              <a:t>Note the brackets on </a:t>
            </a:r>
            <a:r>
              <a:rPr lang="en-US" altLang="en-US" i="1"/>
              <a:t>name</a:t>
            </a:r>
            <a:r>
              <a:rPr lang="en-US" altLang="en-US"/>
              <a:t> to </a:t>
            </a:r>
          </a:p>
          <a:p>
            <a:r>
              <a:rPr lang="en-US" altLang="en-US"/>
              <a:t>distinguish from the built-in name function</a:t>
            </a:r>
          </a:p>
        </p:txBody>
      </p:sp>
      <p:sp>
        <p:nvSpPr>
          <p:cNvPr id="263175" name="AutoShape 7">
            <a:extLst>
              <a:ext uri="{FF2B5EF4-FFF2-40B4-BE49-F238E27FC236}">
                <a16:creationId xmlns:a16="http://schemas.microsoft.com/office/drawing/2014/main" id="{65311747-1870-70DD-EBDD-CFB7D473AD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1925" y="720725"/>
            <a:ext cx="1701800" cy="498475"/>
          </a:xfrm>
          <a:prstGeom prst="wedgeRoundRectCallout">
            <a:avLst>
              <a:gd name="adj1" fmla="val -90204"/>
              <a:gd name="adj2" fmla="val 91403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Show a message in case of errors</a:t>
            </a:r>
          </a:p>
        </p:txBody>
      </p:sp>
      <p:sp>
        <p:nvSpPr>
          <p:cNvPr id="263176" name="Text Box 8">
            <a:extLst>
              <a:ext uri="{FF2B5EF4-FFF2-40B4-BE49-F238E27FC236}">
                <a16:creationId xmlns:a16="http://schemas.microsoft.com/office/drawing/2014/main" id="{F4F5955F-8E86-F191-7ABB-3022A31F85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350" y="2827338"/>
            <a:ext cx="3692525" cy="457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>
            <a:spAutoFit/>
          </a:bodyPr>
          <a:lstStyle>
            <a:lvl1pPr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200" noProof="1">
                <a:latin typeface="Arial" panose="020B0604020202020204" pitchFamily="34" charset="0"/>
              </a:rPr>
              <a:t>UPDATE tblRoomState SET state=2</a:t>
            </a:r>
            <a:r>
              <a:rPr lang="da-DK" altLang="en-US" sz="1200">
                <a:latin typeface="Arial" panose="020B0604020202020204" pitchFamily="34" charset="0"/>
              </a:rPr>
              <a:t>, personCount=1</a:t>
            </a:r>
            <a:r>
              <a:rPr lang="da-DK" altLang="en-US" sz="1200" noProof="1">
                <a:latin typeface="Arial" panose="020B0604020202020204" pitchFamily="34" charset="0"/>
              </a:rPr>
              <a:t> 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WHERE roomID=14 and [date]=#10/27/02#;</a:t>
            </a:r>
          </a:p>
        </p:txBody>
      </p:sp>
      <p:sp>
        <p:nvSpPr>
          <p:cNvPr id="263177" name="Text Box 9">
            <a:extLst>
              <a:ext uri="{FF2B5EF4-FFF2-40B4-BE49-F238E27FC236}">
                <a16:creationId xmlns:a16="http://schemas.microsoft.com/office/drawing/2014/main" id="{B0B6EE55-5DDC-88E1-534E-BAD0C76261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350" y="3511550"/>
            <a:ext cx="3098800" cy="457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>
            <a:spAutoFit/>
          </a:bodyPr>
          <a:lstStyle>
            <a:lvl1pPr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200" noProof="1">
                <a:latin typeface="Arial" panose="020B0604020202020204" pitchFamily="34" charset="0"/>
              </a:rPr>
              <a:t>DELETE FROM tblRoomState 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WHERE roomID=14 AND [date]=#10/27/02#;</a:t>
            </a:r>
          </a:p>
        </p:txBody>
      </p:sp>
      <p:sp>
        <p:nvSpPr>
          <p:cNvPr id="263178" name="AutoShape 10">
            <a:extLst>
              <a:ext uri="{FF2B5EF4-FFF2-40B4-BE49-F238E27FC236}">
                <a16:creationId xmlns:a16="http://schemas.microsoft.com/office/drawing/2014/main" id="{EFDACD54-5D6F-2354-7C98-F802B7120F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8825" y="3006725"/>
            <a:ext cx="3073400" cy="693738"/>
          </a:xfrm>
          <a:prstGeom prst="wedgeRoundRectCallout">
            <a:avLst>
              <a:gd name="adj1" fmla="val -68440"/>
              <a:gd name="adj2" fmla="val -40616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Set state to 2 and personCount to 1 for all RoomStates with roomID=14 and date=27-10-2002 (there is only one)</a:t>
            </a:r>
          </a:p>
        </p:txBody>
      </p:sp>
      <p:sp>
        <p:nvSpPr>
          <p:cNvPr id="263179" name="AutoShape 11">
            <a:extLst>
              <a:ext uri="{FF2B5EF4-FFF2-40B4-BE49-F238E27FC236}">
                <a16:creationId xmlns:a16="http://schemas.microsoft.com/office/drawing/2014/main" id="{AC54CFFE-5237-7579-5ECB-A2A5E9E12F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8825" y="3949700"/>
            <a:ext cx="3073400" cy="498475"/>
          </a:xfrm>
          <a:prstGeom prst="wedgeRoundRectCallout">
            <a:avLst>
              <a:gd name="adj1" fmla="val -78769"/>
              <a:gd name="adj2" fmla="val -81528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Delete all RoomStates with roomID=14 and date=27-10-2002 (there is only one)</a:t>
            </a:r>
          </a:p>
        </p:txBody>
      </p:sp>
      <p:sp>
        <p:nvSpPr>
          <p:cNvPr id="263180" name="Text Box 12">
            <a:extLst>
              <a:ext uri="{FF2B5EF4-FFF2-40B4-BE49-F238E27FC236}">
                <a16:creationId xmlns:a16="http://schemas.microsoft.com/office/drawing/2014/main" id="{926037F9-D653-396E-3F9E-C180AE84AB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350" y="2144713"/>
            <a:ext cx="3511550" cy="457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>
            <a:spAutoFit/>
          </a:bodyPr>
          <a:lstStyle>
            <a:lvl1pPr>
              <a:tabLst>
                <a:tab pos="1244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244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244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244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244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244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244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244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244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200" noProof="1">
                <a:latin typeface="Arial" panose="020B0604020202020204" pitchFamily="34" charset="0"/>
              </a:rPr>
              <a:t>INSERT INTO tblRoomState (roomID, [date], state)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VALUES (14, #10/27/02#, 1);</a:t>
            </a:r>
          </a:p>
        </p:txBody>
      </p:sp>
      <p:sp>
        <p:nvSpPr>
          <p:cNvPr id="263181" name="AutoShape 13">
            <a:extLst>
              <a:ext uri="{FF2B5EF4-FFF2-40B4-BE49-F238E27FC236}">
                <a16:creationId xmlns:a16="http://schemas.microsoft.com/office/drawing/2014/main" id="{D634BA35-93BD-CA33-90BB-21F3DF505B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7138" y="4610100"/>
            <a:ext cx="2605087" cy="693738"/>
          </a:xfrm>
          <a:prstGeom prst="wedgeRoundRectCallout">
            <a:avLst>
              <a:gd name="adj1" fmla="val -61458"/>
              <a:gd name="adj2" fmla="val 78375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Delete all records from tblTemp.</a:t>
            </a:r>
          </a:p>
          <a:p>
            <a:r>
              <a:rPr lang="en-US" altLang="en-US"/>
              <a:t>Then copy all query records from </a:t>
            </a:r>
          </a:p>
          <a:p>
            <a:r>
              <a:rPr lang="en-US" altLang="en-US"/>
              <a:t>the current stay to tblTemp</a:t>
            </a:r>
          </a:p>
        </p:txBody>
      </p:sp>
      <p:sp>
        <p:nvSpPr>
          <p:cNvPr id="263182" name="Text Box 14">
            <a:extLst>
              <a:ext uri="{FF2B5EF4-FFF2-40B4-BE49-F238E27FC236}">
                <a16:creationId xmlns:a16="http://schemas.microsoft.com/office/drawing/2014/main" id="{DE33DB05-4E11-17FB-C878-116C3BF0EE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" y="4837113"/>
            <a:ext cx="3249613" cy="46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>
            <a:spAutoFit/>
          </a:bodyPr>
          <a:lstStyle/>
          <a:p>
            <a:r>
              <a:rPr lang="en-GB" altLang="en-US" sz="1400" b="1" noProof="1"/>
              <a:t>Allow user to edit a GROUP BY query:</a:t>
            </a:r>
          </a:p>
          <a:p>
            <a:r>
              <a:rPr lang="en-GB" altLang="en-US" b="1" noProof="1"/>
              <a:t>Make a temporary copy</a:t>
            </a:r>
            <a:endParaRPr lang="en-GB" altLang="en-US" sz="1400" b="1" noProof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421" name="Picture 69">
            <a:extLst>
              <a:ext uri="{FF2B5EF4-FFF2-40B4-BE49-F238E27FC236}">
                <a16:creationId xmlns:a16="http://schemas.microsoft.com/office/drawing/2014/main" id="{E755D196-7AC0-B688-0558-F1232A8541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050" y="1662113"/>
            <a:ext cx="1685925" cy="7715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8418" name="Rectangle 66">
            <a:extLst>
              <a:ext uri="{FF2B5EF4-FFF2-40B4-BE49-F238E27FC236}">
                <a16:creationId xmlns:a16="http://schemas.microsoft.com/office/drawing/2014/main" id="{D789C1D6-CBEB-B9AB-DD48-D4D8CE15BF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200" y="6324600"/>
            <a:ext cx="3752850" cy="250825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>
            <a:spAutoFit/>
          </a:bodyPr>
          <a:lstStyle/>
          <a:p>
            <a:endParaRPr lang="en-GB"/>
          </a:p>
        </p:txBody>
      </p:sp>
      <p:sp>
        <p:nvSpPr>
          <p:cNvPr id="228354" name="Text Box 2">
            <a:extLst>
              <a:ext uri="{FF2B5EF4-FFF2-40B4-BE49-F238E27FC236}">
                <a16:creationId xmlns:a16="http://schemas.microsoft.com/office/drawing/2014/main" id="{6AAB1CD7-8201-6100-C9A8-ABB38D8E34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7.2  Union: Concatenate two tables </a:t>
            </a:r>
          </a:p>
        </p:txBody>
      </p:sp>
      <p:pic>
        <p:nvPicPr>
          <p:cNvPr id="228401" name="Picture 49">
            <a:extLst>
              <a:ext uri="{FF2B5EF4-FFF2-40B4-BE49-F238E27FC236}">
                <a16:creationId xmlns:a16="http://schemas.microsoft.com/office/drawing/2014/main" id="{EB562943-1AC2-0FEB-4A98-9D87290F09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606425"/>
            <a:ext cx="2714625" cy="933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8404" name="Picture 52">
            <a:extLst>
              <a:ext uri="{FF2B5EF4-FFF2-40B4-BE49-F238E27FC236}">
                <a16:creationId xmlns:a16="http://schemas.microsoft.com/office/drawing/2014/main" id="{7B43D068-2269-954E-2668-CAF0E71592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3813" y="1208088"/>
            <a:ext cx="2286000" cy="1238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8405" name="Text Box 53">
            <a:extLst>
              <a:ext uri="{FF2B5EF4-FFF2-40B4-BE49-F238E27FC236}">
                <a16:creationId xmlns:a16="http://schemas.microsoft.com/office/drawing/2014/main" id="{4A3D9A37-22E4-8C12-612A-290CE4D04C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350" y="3294063"/>
            <a:ext cx="4970463" cy="457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0" bIns="36000">
            <a:spAutoFit/>
          </a:bodyPr>
          <a:lstStyle/>
          <a:p>
            <a:r>
              <a:rPr lang="en-GB" altLang="en-US" noProof="1"/>
              <a:t>SELECT roomID, serviceID, date, quantity FROM tblServiceReceived UNION SELECT roomID, 5 AS serviceID, date, ticks FROM tblPhone;</a:t>
            </a:r>
          </a:p>
        </p:txBody>
      </p:sp>
      <p:sp>
        <p:nvSpPr>
          <p:cNvPr id="228406" name="Text Box 54">
            <a:extLst>
              <a:ext uri="{FF2B5EF4-FFF2-40B4-BE49-F238E27FC236}">
                <a16:creationId xmlns:a16="http://schemas.microsoft.com/office/drawing/2014/main" id="{52903004-EDB0-3656-80F9-DFA40E2582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350" y="5926138"/>
            <a:ext cx="4394200" cy="6397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0" bIns="36000">
            <a:spAutoFit/>
          </a:bodyPr>
          <a:lstStyle/>
          <a:p>
            <a:r>
              <a:rPr lang="en-GB" altLang="en-US" noProof="1"/>
              <a:t>SELECT 0 AS serviceID, "New . . ." AS name, Null AS price FROM tblServiceType </a:t>
            </a:r>
          </a:p>
          <a:p>
            <a:r>
              <a:rPr lang="en-GB" altLang="en-US" noProof="1"/>
              <a:t>UNION SELECT serviceID, name, price FROM tblServiceType;</a:t>
            </a:r>
          </a:p>
        </p:txBody>
      </p:sp>
      <p:pic>
        <p:nvPicPr>
          <p:cNvPr id="228410" name="Picture 58">
            <a:extLst>
              <a:ext uri="{FF2B5EF4-FFF2-40B4-BE49-F238E27FC236}">
                <a16:creationId xmlns:a16="http://schemas.microsoft.com/office/drawing/2014/main" id="{94C13754-E77F-9D69-CDD3-DA3758F3DC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288" y="4627563"/>
            <a:ext cx="14478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8411" name="AutoShape 59">
            <a:extLst>
              <a:ext uri="{FF2B5EF4-FFF2-40B4-BE49-F238E27FC236}">
                <a16:creationId xmlns:a16="http://schemas.microsoft.com/office/drawing/2014/main" id="{8497E4A0-FDC7-EFBC-E659-2367159C2C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7750" y="5397500"/>
            <a:ext cx="2679700" cy="1087438"/>
          </a:xfrm>
          <a:prstGeom prst="wedgeRoundRectCallout">
            <a:avLst>
              <a:gd name="adj1" fmla="val -61611"/>
              <a:gd name="adj2" fmla="val 37884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Start with query grid and last part. </a:t>
            </a:r>
          </a:p>
          <a:p>
            <a:r>
              <a:rPr lang="en-US" altLang="en-US"/>
              <a:t>Set column property for </a:t>
            </a:r>
            <a:r>
              <a:rPr lang="en-US" altLang="en-US" i="1"/>
              <a:t>price</a:t>
            </a:r>
            <a:r>
              <a:rPr lang="en-US" altLang="en-US"/>
              <a:t> column to </a:t>
            </a:r>
            <a:r>
              <a:rPr lang="en-US" altLang="en-US" i="1"/>
              <a:t>currency</a:t>
            </a:r>
            <a:r>
              <a:rPr lang="en-US" altLang="en-US"/>
              <a:t>. </a:t>
            </a:r>
          </a:p>
          <a:p>
            <a:r>
              <a:rPr lang="en-US" altLang="en-US"/>
              <a:t>Switch to SQL and add the first part (SELECT . . . UNION).</a:t>
            </a:r>
          </a:p>
        </p:txBody>
      </p:sp>
      <p:pic>
        <p:nvPicPr>
          <p:cNvPr id="228412" name="Picture 60">
            <a:extLst>
              <a:ext uri="{FF2B5EF4-FFF2-40B4-BE49-F238E27FC236}">
                <a16:creationId xmlns:a16="http://schemas.microsoft.com/office/drawing/2014/main" id="{F00A8BD1-A961-9AE7-AEC0-C6C21FD117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4627563"/>
            <a:ext cx="2076450" cy="9620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8413" name="AutoShape 61">
            <a:extLst>
              <a:ext uri="{FF2B5EF4-FFF2-40B4-BE49-F238E27FC236}">
                <a16:creationId xmlns:a16="http://schemas.microsoft.com/office/drawing/2014/main" id="{C51D394E-23B2-37E9-38EA-2392E81342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3313" y="620713"/>
            <a:ext cx="2551112" cy="300037"/>
          </a:xfrm>
          <a:prstGeom prst="wedgeRoundRectCallout">
            <a:avLst>
              <a:gd name="adj1" fmla="val -64870"/>
              <a:gd name="adj2" fmla="val 112963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List of breakfast services, etc.</a:t>
            </a:r>
          </a:p>
        </p:txBody>
      </p:sp>
      <p:sp>
        <p:nvSpPr>
          <p:cNvPr id="228414" name="AutoShape 62">
            <a:extLst>
              <a:ext uri="{FF2B5EF4-FFF2-40B4-BE49-F238E27FC236}">
                <a16:creationId xmlns:a16="http://schemas.microsoft.com/office/drawing/2014/main" id="{02C0F731-727B-E2D4-9A9D-59AF408E23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2611438"/>
            <a:ext cx="2286000" cy="498475"/>
          </a:xfrm>
          <a:prstGeom prst="wedgeRoundRectCallout">
            <a:avLst>
              <a:gd name="adj1" fmla="val 9931"/>
              <a:gd name="adj2" fmla="val -128981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List of telephone charges from the telephone system.</a:t>
            </a:r>
          </a:p>
        </p:txBody>
      </p:sp>
      <p:sp>
        <p:nvSpPr>
          <p:cNvPr id="228415" name="AutoShape 63">
            <a:extLst>
              <a:ext uri="{FF2B5EF4-FFF2-40B4-BE49-F238E27FC236}">
                <a16:creationId xmlns:a16="http://schemas.microsoft.com/office/drawing/2014/main" id="{BA2396EB-61D8-3AE3-35C8-59436BBEBA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3813" y="2809875"/>
            <a:ext cx="2276475" cy="300038"/>
          </a:xfrm>
          <a:prstGeom prst="wedgeRoundRectCallout">
            <a:avLst>
              <a:gd name="adj1" fmla="val -11574"/>
              <a:gd name="adj2" fmla="val -199208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Combined list of all services.</a:t>
            </a:r>
          </a:p>
        </p:txBody>
      </p:sp>
      <p:sp>
        <p:nvSpPr>
          <p:cNvPr id="228416" name="AutoShape 64">
            <a:extLst>
              <a:ext uri="{FF2B5EF4-FFF2-40B4-BE49-F238E27FC236}">
                <a16:creationId xmlns:a16="http://schemas.microsoft.com/office/drawing/2014/main" id="{6BEADA1F-D984-FA2D-A249-A5D80BC478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8550" y="4449763"/>
            <a:ext cx="2628900" cy="693737"/>
          </a:xfrm>
          <a:prstGeom prst="wedgeRoundRectCallout">
            <a:avLst>
              <a:gd name="adj1" fmla="val -69384"/>
              <a:gd name="adj2" fmla="val 30963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List of service types extended with </a:t>
            </a:r>
            <a:r>
              <a:rPr lang="en-US" altLang="en-US" i="1"/>
              <a:t>New</a:t>
            </a:r>
            <a:r>
              <a:rPr lang="en-US" altLang="en-US"/>
              <a:t>. Shown in table view, and as drop-down list.</a:t>
            </a:r>
          </a:p>
        </p:txBody>
      </p:sp>
      <p:sp>
        <p:nvSpPr>
          <p:cNvPr id="228419" name="Line 67">
            <a:extLst>
              <a:ext uri="{FF2B5EF4-FFF2-40B4-BE49-F238E27FC236}">
                <a16:creationId xmlns:a16="http://schemas.microsoft.com/office/drawing/2014/main" id="{C5C6A763-5117-2F6A-1596-838C66020193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4191000"/>
            <a:ext cx="71818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>
            <a:spAutoFit/>
          </a:bodyPr>
          <a:lstStyle/>
          <a:p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906" name="Rectangle 26">
            <a:extLst>
              <a:ext uri="{FF2B5EF4-FFF2-40B4-BE49-F238E27FC236}">
                <a16:creationId xmlns:a16="http://schemas.microsoft.com/office/drawing/2014/main" id="{02F7776C-8BC0-344F-A361-72AEAC121C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1450" y="4660900"/>
            <a:ext cx="4552950" cy="423863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0" bIns="36000" anchor="ctr">
            <a:spAutoFit/>
          </a:bodyPr>
          <a:lstStyle/>
          <a:p>
            <a:endParaRPr lang="en-GB"/>
          </a:p>
        </p:txBody>
      </p:sp>
      <p:sp>
        <p:nvSpPr>
          <p:cNvPr id="250899" name="Rectangle 19">
            <a:extLst>
              <a:ext uri="{FF2B5EF4-FFF2-40B4-BE49-F238E27FC236}">
                <a16:creationId xmlns:a16="http://schemas.microsoft.com/office/drawing/2014/main" id="{5B531C4B-2B49-1750-DEFB-E868FE554A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1450" y="3225800"/>
            <a:ext cx="4552950" cy="592138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0" bIns="36000" anchor="ctr">
            <a:spAutoFit/>
          </a:bodyPr>
          <a:lstStyle/>
          <a:p>
            <a:endParaRPr lang="en-GB"/>
          </a:p>
        </p:txBody>
      </p:sp>
      <p:sp>
        <p:nvSpPr>
          <p:cNvPr id="250898" name="Rectangle 18">
            <a:extLst>
              <a:ext uri="{FF2B5EF4-FFF2-40B4-BE49-F238E27FC236}">
                <a16:creationId xmlns:a16="http://schemas.microsoft.com/office/drawing/2014/main" id="{7FFEB817-8CC2-54AD-3C85-E0144DEFD5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1450" y="1270000"/>
            <a:ext cx="4552950" cy="7112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0" bIns="36000" anchor="ctr">
            <a:spAutoFit/>
          </a:bodyPr>
          <a:lstStyle/>
          <a:p>
            <a:endParaRPr lang="en-GB"/>
          </a:p>
        </p:txBody>
      </p:sp>
      <p:sp>
        <p:nvSpPr>
          <p:cNvPr id="250887" name="Text Box 7">
            <a:extLst>
              <a:ext uri="{FF2B5EF4-FFF2-40B4-BE49-F238E27FC236}">
                <a16:creationId xmlns:a16="http://schemas.microsoft.com/office/drawing/2014/main" id="{B754E183-D3A9-C053-E318-E43B6C75CE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450" y="2803525"/>
            <a:ext cx="4552950" cy="10048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0" bIns="36000">
            <a:spAutoFit/>
          </a:bodyPr>
          <a:lstStyle/>
          <a:p>
            <a:r>
              <a:rPr lang="en-GB" altLang="en-US" b="1" noProof="1"/>
              <a:t>qryTest2:</a:t>
            </a:r>
            <a:endParaRPr lang="en-GB" altLang="en-US" noProof="1"/>
          </a:p>
          <a:p>
            <a:r>
              <a:rPr lang="en-GB" altLang="en-US" noProof="1"/>
              <a:t>SELECT roomID FROM tblRoom WHERE </a:t>
            </a:r>
          </a:p>
          <a:p>
            <a:r>
              <a:rPr lang="en-GB" altLang="en-US" b="1" noProof="1"/>
              <a:t>NOT EXISTS</a:t>
            </a:r>
            <a:r>
              <a:rPr lang="en-GB" altLang="en-US" noProof="1"/>
              <a:t> (SELECT * FROM tblRoomState </a:t>
            </a:r>
          </a:p>
          <a:p>
            <a:r>
              <a:rPr lang="en-GB" altLang="en-US" noProof="1"/>
              <a:t>WHERE tblRoomState.roomID = tblRoom.roomID AND (tblRoomState.date </a:t>
            </a:r>
            <a:r>
              <a:rPr lang="en-GB" altLang="en-US" b="1" noProof="1"/>
              <a:t>BETWEEN</a:t>
            </a:r>
            <a:r>
              <a:rPr lang="en-GB" altLang="en-US" noProof="1"/>
              <a:t> #10/23/02# AND #10/26/02#));</a:t>
            </a:r>
          </a:p>
        </p:txBody>
      </p:sp>
      <p:sp>
        <p:nvSpPr>
          <p:cNvPr id="250893" name="Text Box 13">
            <a:extLst>
              <a:ext uri="{FF2B5EF4-FFF2-40B4-BE49-F238E27FC236}">
                <a16:creationId xmlns:a16="http://schemas.microsoft.com/office/drawing/2014/main" id="{FE778A28-683F-933E-86F4-454ED9D56D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450" y="847725"/>
            <a:ext cx="4552950" cy="13700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0" bIns="36000">
            <a:spAutoFit/>
          </a:bodyPr>
          <a:lstStyle/>
          <a:p>
            <a:r>
              <a:rPr lang="en-GB" altLang="en-US" b="1" noProof="1"/>
              <a:t>qryTest:</a:t>
            </a:r>
            <a:r>
              <a:rPr lang="en-GB" altLang="en-US" noProof="1"/>
              <a:t> </a:t>
            </a:r>
          </a:p>
          <a:p>
            <a:r>
              <a:rPr lang="en-GB" altLang="en-US" noProof="1"/>
              <a:t>SELECT roomID, </a:t>
            </a:r>
          </a:p>
          <a:p>
            <a:r>
              <a:rPr lang="en-GB" altLang="en-US" b="1" noProof="1"/>
              <a:t>EXISTS</a:t>
            </a:r>
            <a:r>
              <a:rPr lang="en-GB" altLang="en-US" noProof="1"/>
              <a:t> (SELECT * FROM tblRoomState </a:t>
            </a:r>
          </a:p>
          <a:p>
            <a:r>
              <a:rPr lang="en-GB" altLang="en-US" noProof="1"/>
              <a:t>WHERE tblRoomState.roomID = tblRoom.roomID AND (tblRoomState.date </a:t>
            </a:r>
            <a:r>
              <a:rPr lang="en-GB" altLang="en-US" b="1" noProof="1"/>
              <a:t>BETWEEN</a:t>
            </a:r>
            <a:r>
              <a:rPr lang="en-GB" altLang="en-US" noProof="1"/>
              <a:t> #10/23/02# AND #10/26/02#)) </a:t>
            </a:r>
          </a:p>
          <a:p>
            <a:r>
              <a:rPr lang="en-GB" altLang="en-US" noProof="1"/>
              <a:t>AS Used</a:t>
            </a:r>
          </a:p>
          <a:p>
            <a:r>
              <a:rPr lang="en-GB" altLang="en-US" noProof="1"/>
              <a:t>FROM tblRoom;</a:t>
            </a:r>
          </a:p>
        </p:txBody>
      </p:sp>
      <p:sp>
        <p:nvSpPr>
          <p:cNvPr id="250882" name="Text Box 2">
            <a:extLst>
              <a:ext uri="{FF2B5EF4-FFF2-40B4-BE49-F238E27FC236}">
                <a16:creationId xmlns:a16="http://schemas.microsoft.com/office/drawing/2014/main" id="{77802FAE-8A7D-9D9A-DE1E-89C280247B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7.3  Subqueries (Exists, In, etc.)  </a:t>
            </a:r>
          </a:p>
        </p:txBody>
      </p:sp>
      <p:sp>
        <p:nvSpPr>
          <p:cNvPr id="250901" name="Text Box 21">
            <a:extLst>
              <a:ext uri="{FF2B5EF4-FFF2-40B4-BE49-F238E27FC236}">
                <a16:creationId xmlns:a16="http://schemas.microsoft.com/office/drawing/2014/main" id="{3CC8427D-856C-8AFB-8393-2DBBF7189D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450" y="4252913"/>
            <a:ext cx="4552950" cy="8223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0" bIns="36000">
            <a:spAutoFit/>
          </a:bodyPr>
          <a:lstStyle/>
          <a:p>
            <a:r>
              <a:rPr lang="en-GB" altLang="en-US" b="1" noProof="1"/>
              <a:t>qryTest3:</a:t>
            </a:r>
            <a:endParaRPr lang="en-GB" altLang="en-US" noProof="1"/>
          </a:p>
          <a:p>
            <a:r>
              <a:rPr lang="en-GB" altLang="en-US" noProof="1"/>
              <a:t>SELECT roomID FROM tblRoom WHERE </a:t>
            </a:r>
          </a:p>
          <a:p>
            <a:r>
              <a:rPr lang="en-GB" altLang="en-US" noProof="1"/>
              <a:t>roomID </a:t>
            </a:r>
            <a:r>
              <a:rPr lang="en-GB" altLang="en-US" b="1" noProof="1"/>
              <a:t>NOT IN</a:t>
            </a:r>
            <a:r>
              <a:rPr lang="en-GB" altLang="en-US" noProof="1"/>
              <a:t> (SELECT roomID FROM tblRoomState WHERE  tblRoomState.date </a:t>
            </a:r>
            <a:r>
              <a:rPr lang="en-GB" altLang="en-US" b="1" noProof="1"/>
              <a:t>BETWEEN</a:t>
            </a:r>
            <a:r>
              <a:rPr lang="en-GB" altLang="en-US" noProof="1"/>
              <a:t> #10/23/02# AND #10/26/02#);</a:t>
            </a:r>
          </a:p>
        </p:txBody>
      </p:sp>
      <p:pic>
        <p:nvPicPr>
          <p:cNvPr id="250908" name="Picture 28">
            <a:extLst>
              <a:ext uri="{FF2B5EF4-FFF2-40B4-BE49-F238E27FC236}">
                <a16:creationId xmlns:a16="http://schemas.microsoft.com/office/drawing/2014/main" id="{ABCC02E1-928B-0F64-AC68-0179FDFF6A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606425"/>
            <a:ext cx="2047875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0910" name="Picture 30">
            <a:extLst>
              <a:ext uri="{FF2B5EF4-FFF2-40B4-BE49-F238E27FC236}">
                <a16:creationId xmlns:a16="http://schemas.microsoft.com/office/drawing/2014/main" id="{6BDB5869-84C8-AC9A-DB02-6868471237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4076700"/>
            <a:ext cx="20764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0911" name="Picture 31">
            <a:extLst>
              <a:ext uri="{FF2B5EF4-FFF2-40B4-BE49-F238E27FC236}">
                <a16:creationId xmlns:a16="http://schemas.microsoft.com/office/drawing/2014/main" id="{B3C5ADA5-34B6-0DDB-F30C-6DD91DFBFC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754313"/>
            <a:ext cx="2066925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0913" name="AutoShape 33">
            <a:extLst>
              <a:ext uri="{FF2B5EF4-FFF2-40B4-BE49-F238E27FC236}">
                <a16:creationId xmlns:a16="http://schemas.microsoft.com/office/drawing/2014/main" id="{A40D6E78-AE34-BCC6-0E91-B86F11A541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4038" y="1905000"/>
            <a:ext cx="2352675" cy="693738"/>
          </a:xfrm>
          <a:prstGeom prst="wedgeRoundRectCallout">
            <a:avLst>
              <a:gd name="adj1" fmla="val -66778"/>
              <a:gd name="adj2" fmla="val -58009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Room list with indication whether the room was used between 23/10 and 26/10.</a:t>
            </a:r>
          </a:p>
        </p:txBody>
      </p:sp>
      <p:sp>
        <p:nvSpPr>
          <p:cNvPr id="250914" name="AutoShape 34">
            <a:extLst>
              <a:ext uri="{FF2B5EF4-FFF2-40B4-BE49-F238E27FC236}">
                <a16:creationId xmlns:a16="http://schemas.microsoft.com/office/drawing/2014/main" id="{F342948B-6CBF-C1C7-D73C-025AB51825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3438" y="3951288"/>
            <a:ext cx="1731962" cy="498475"/>
          </a:xfrm>
          <a:prstGeom prst="wedgeRoundRectCallout">
            <a:avLst>
              <a:gd name="adj1" fmla="val -38361"/>
              <a:gd name="adj2" fmla="val -89171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Rooms free between</a:t>
            </a:r>
          </a:p>
          <a:p>
            <a:r>
              <a:rPr lang="en-US" altLang="en-US"/>
              <a:t>23/10 and 26/10</a:t>
            </a:r>
          </a:p>
        </p:txBody>
      </p:sp>
      <p:sp>
        <p:nvSpPr>
          <p:cNvPr id="250915" name="AutoShape 35">
            <a:extLst>
              <a:ext uri="{FF2B5EF4-FFF2-40B4-BE49-F238E27FC236}">
                <a16:creationId xmlns:a16="http://schemas.microsoft.com/office/drawing/2014/main" id="{B938BCB0-FA38-D75B-649F-0C02093084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3438" y="3951288"/>
            <a:ext cx="1731962" cy="498475"/>
          </a:xfrm>
          <a:prstGeom prst="wedgeRoundRectCallout">
            <a:avLst>
              <a:gd name="adj1" fmla="val -45690"/>
              <a:gd name="adj2" fmla="val 84079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Rooms free between</a:t>
            </a:r>
          </a:p>
          <a:p>
            <a:r>
              <a:rPr lang="en-US" altLang="en-US"/>
              <a:t>23/10 and 26/10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074" name="Picture 26">
            <a:extLst>
              <a:ext uri="{FF2B5EF4-FFF2-40B4-BE49-F238E27FC236}">
                <a16:creationId xmlns:a16="http://schemas.microsoft.com/office/drawing/2014/main" id="{B197BC0D-75C8-A257-5B8E-EEE50C3B4B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0" y="2228850"/>
            <a:ext cx="2076450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8065" name="Rectangle 17">
            <a:extLst>
              <a:ext uri="{FF2B5EF4-FFF2-40B4-BE49-F238E27FC236}">
                <a16:creationId xmlns:a16="http://schemas.microsoft.com/office/drawing/2014/main" id="{CD1E4A38-2129-74C4-A6D4-48900609B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1450" y="5143500"/>
            <a:ext cx="4552950" cy="3683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0" bIns="36000" anchor="ctr">
            <a:spAutoFit/>
          </a:bodyPr>
          <a:lstStyle/>
          <a:p>
            <a:endParaRPr lang="en-GB"/>
          </a:p>
        </p:txBody>
      </p:sp>
      <p:sp>
        <p:nvSpPr>
          <p:cNvPr id="258055" name="Text Box 7">
            <a:extLst>
              <a:ext uri="{FF2B5EF4-FFF2-40B4-BE49-F238E27FC236}">
                <a16:creationId xmlns:a16="http://schemas.microsoft.com/office/drawing/2014/main" id="{9DD92A74-5491-4DB8-6F08-63A4633502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(Fig 7.3 cont.  Subqueries (Distinct, self-correlated, etc.) )  </a:t>
            </a:r>
          </a:p>
        </p:txBody>
      </p:sp>
      <p:sp>
        <p:nvSpPr>
          <p:cNvPr id="258062" name="Text Box 14">
            <a:extLst>
              <a:ext uri="{FF2B5EF4-FFF2-40B4-BE49-F238E27FC236}">
                <a16:creationId xmlns:a16="http://schemas.microsoft.com/office/drawing/2014/main" id="{D64BFB46-F4D3-9CED-6962-7D0D39DD2F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450" y="4537075"/>
            <a:ext cx="4552950" cy="11874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0" bIns="36000">
            <a:spAutoFit/>
          </a:bodyPr>
          <a:lstStyle/>
          <a:p>
            <a:r>
              <a:rPr lang="en-GB" altLang="en-US" b="1" noProof="1"/>
              <a:t>qryTest5:</a:t>
            </a:r>
            <a:endParaRPr lang="en-GB" altLang="en-US" noProof="1"/>
          </a:p>
          <a:p>
            <a:r>
              <a:rPr lang="en-GB" altLang="en-US" noProof="1"/>
              <a:t>SELECT stayID, roomID, [date] FROM tblRoomState</a:t>
            </a:r>
          </a:p>
          <a:p>
            <a:r>
              <a:rPr lang="en-GB" altLang="en-US" noProof="1"/>
              <a:t>WHERE [date] = </a:t>
            </a:r>
          </a:p>
          <a:p>
            <a:r>
              <a:rPr lang="en-GB" altLang="en-US" noProof="1"/>
              <a:t>(SELECT Min([date]) FROM tblRoomState </a:t>
            </a:r>
            <a:r>
              <a:rPr lang="en-GB" altLang="en-US" b="1" noProof="1"/>
              <a:t>AS</a:t>
            </a:r>
            <a:r>
              <a:rPr lang="en-GB" altLang="en-US" noProof="1"/>
              <a:t> T2 WHERE tblRoomState.stayID = T2.stayID) </a:t>
            </a:r>
          </a:p>
          <a:p>
            <a:r>
              <a:rPr lang="en-GB" altLang="en-US" noProof="1"/>
              <a:t>ORDER BY stayID;</a:t>
            </a:r>
          </a:p>
        </p:txBody>
      </p:sp>
      <p:pic>
        <p:nvPicPr>
          <p:cNvPr id="258064" name="Picture 16">
            <a:extLst>
              <a:ext uri="{FF2B5EF4-FFF2-40B4-BE49-F238E27FC236}">
                <a16:creationId xmlns:a16="http://schemas.microsoft.com/office/drawing/2014/main" id="{7B928CA6-1A97-2FED-95D7-3A5D670A4C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3890963"/>
            <a:ext cx="2076450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8071" name="Text Box 23">
            <a:extLst>
              <a:ext uri="{FF2B5EF4-FFF2-40B4-BE49-F238E27FC236}">
                <a16:creationId xmlns:a16="http://schemas.microsoft.com/office/drawing/2014/main" id="{8648FE3F-E9C9-1154-C018-22C270DB98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450" y="1058863"/>
            <a:ext cx="4552950" cy="8223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0" bIns="36000">
            <a:spAutoFit/>
          </a:bodyPr>
          <a:lstStyle/>
          <a:p>
            <a:r>
              <a:rPr lang="en-GB" altLang="en-US" b="1" noProof="1"/>
              <a:t>qryTest4:</a:t>
            </a:r>
            <a:endParaRPr lang="en-GB" altLang="en-US" noProof="1"/>
          </a:p>
          <a:p>
            <a:r>
              <a:rPr lang="en-GB" altLang="en-US" noProof="1"/>
              <a:t>SELECT  roomID FROM tblRoomState</a:t>
            </a:r>
          </a:p>
          <a:p>
            <a:r>
              <a:rPr lang="en-GB" altLang="en-US" noProof="1"/>
              <a:t>WHERE tblRoomState.date BETWEEN #10/23/02# AND #10/26/02#;</a:t>
            </a:r>
            <a:endParaRPr lang="en-GB" altLang="en-US" sz="2400" noProof="1">
              <a:latin typeface="Times New Roman" panose="02020603050405020304" pitchFamily="18" charset="0"/>
            </a:endParaRPr>
          </a:p>
        </p:txBody>
      </p:sp>
      <p:sp>
        <p:nvSpPr>
          <p:cNvPr id="258070" name="Rectangle 22">
            <a:extLst>
              <a:ext uri="{FF2B5EF4-FFF2-40B4-BE49-F238E27FC236}">
                <a16:creationId xmlns:a16="http://schemas.microsoft.com/office/drawing/2014/main" id="{1856747E-489C-0F6F-1AF0-B56D4936BD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6775" y="2800350"/>
            <a:ext cx="695325" cy="203200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0" bIns="36000" anchor="ctr">
            <a:spAutoFit/>
          </a:bodyPr>
          <a:lstStyle/>
          <a:p>
            <a:endParaRPr lang="en-GB"/>
          </a:p>
        </p:txBody>
      </p:sp>
      <p:sp>
        <p:nvSpPr>
          <p:cNvPr id="258072" name="Text Box 24">
            <a:extLst>
              <a:ext uri="{FF2B5EF4-FFF2-40B4-BE49-F238E27FC236}">
                <a16:creationId xmlns:a16="http://schemas.microsoft.com/office/drawing/2014/main" id="{1235A74A-FF63-AD8E-D6C0-D9EE74AAFC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450" y="2573338"/>
            <a:ext cx="4552950" cy="8223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0" bIns="36000">
            <a:spAutoFit/>
          </a:bodyPr>
          <a:lstStyle/>
          <a:p>
            <a:r>
              <a:rPr lang="en-GB" altLang="en-US" b="1" noProof="1"/>
              <a:t>qryTest4A:</a:t>
            </a:r>
            <a:endParaRPr lang="en-GB" altLang="en-US" noProof="1"/>
          </a:p>
          <a:p>
            <a:r>
              <a:rPr lang="en-GB" altLang="en-US" noProof="1"/>
              <a:t>SELECT DISTINCT roomID FROM tblRoomState</a:t>
            </a:r>
          </a:p>
          <a:p>
            <a:r>
              <a:rPr lang="en-GB" altLang="en-US" noProof="1"/>
              <a:t>WHERE tblRoomState.date BETWEEN #10/23/02# AND #10/26/02#;</a:t>
            </a:r>
            <a:endParaRPr lang="en-GB" altLang="en-US" sz="2400" noProof="1">
              <a:latin typeface="Times New Roman" panose="02020603050405020304" pitchFamily="18" charset="0"/>
            </a:endParaRPr>
          </a:p>
        </p:txBody>
      </p:sp>
      <p:pic>
        <p:nvPicPr>
          <p:cNvPr id="258073" name="Picture 25">
            <a:extLst>
              <a:ext uri="{FF2B5EF4-FFF2-40B4-BE49-F238E27FC236}">
                <a16:creationId xmlns:a16="http://schemas.microsoft.com/office/drawing/2014/main" id="{395B92FA-2DF1-9639-07F0-E08E3C3FEC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606425"/>
            <a:ext cx="2105025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8076" name="AutoShape 28">
            <a:extLst>
              <a:ext uri="{FF2B5EF4-FFF2-40B4-BE49-F238E27FC236}">
                <a16:creationId xmlns:a16="http://schemas.microsoft.com/office/drawing/2014/main" id="{20E3B7C0-8830-F79B-B94A-671BD55629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2200" y="1984375"/>
            <a:ext cx="2513013" cy="498475"/>
          </a:xfrm>
          <a:prstGeom prst="wedgeRoundRectCallout">
            <a:avLst>
              <a:gd name="adj1" fmla="val -38630"/>
              <a:gd name="adj2" fmla="val -97139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Room states in the period. Same roomID occurs multiple times</a:t>
            </a:r>
          </a:p>
        </p:txBody>
      </p:sp>
      <p:sp>
        <p:nvSpPr>
          <p:cNvPr id="258077" name="AutoShape 29">
            <a:extLst>
              <a:ext uri="{FF2B5EF4-FFF2-40B4-BE49-F238E27FC236}">
                <a16:creationId xmlns:a16="http://schemas.microsoft.com/office/drawing/2014/main" id="{FCBBE1F1-F14A-9099-BB87-7C42E79707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6575" y="2182813"/>
            <a:ext cx="1658938" cy="300037"/>
          </a:xfrm>
          <a:prstGeom prst="wedgeRoundRectCallout">
            <a:avLst>
              <a:gd name="adj1" fmla="val -815"/>
              <a:gd name="adj2" fmla="val 139949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Duplicates removed</a:t>
            </a:r>
          </a:p>
        </p:txBody>
      </p:sp>
      <p:sp>
        <p:nvSpPr>
          <p:cNvPr id="258078" name="AutoShape 30">
            <a:extLst>
              <a:ext uri="{FF2B5EF4-FFF2-40B4-BE49-F238E27FC236}">
                <a16:creationId xmlns:a16="http://schemas.microsoft.com/office/drawing/2014/main" id="{51592315-F15F-572A-B003-C0683E4C5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9963" y="3783013"/>
            <a:ext cx="2408237" cy="498475"/>
          </a:xfrm>
          <a:prstGeom prst="wedgeRoundRectCallout">
            <a:avLst>
              <a:gd name="adj1" fmla="val -29829"/>
              <a:gd name="adj2" fmla="val 139931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Rooms for the arrival date, i.e. the first date of the stay.</a:t>
            </a:r>
          </a:p>
        </p:txBody>
      </p:sp>
      <p:sp>
        <p:nvSpPr>
          <p:cNvPr id="258079" name="AutoShape 31">
            <a:extLst>
              <a:ext uri="{FF2B5EF4-FFF2-40B4-BE49-F238E27FC236}">
                <a16:creationId xmlns:a16="http://schemas.microsoft.com/office/drawing/2014/main" id="{D07911D7-3EFD-00B9-47E9-4EE54F8BBB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2200" y="5595938"/>
            <a:ext cx="2065338" cy="300037"/>
          </a:xfrm>
          <a:prstGeom prst="wedgeRoundRectCallout">
            <a:avLst>
              <a:gd name="adj1" fmla="val -7801"/>
              <a:gd name="adj2" fmla="val -143653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Self-correlation with alias.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08" name="Object 4104">
            <a:extLst>
              <a:ext uri="{FF2B5EF4-FFF2-40B4-BE49-F238E27FC236}">
                <a16:creationId xmlns:a16="http://schemas.microsoft.com/office/drawing/2014/main" id="{2B506634-627A-9A4C-569E-E4DF1263949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321050" y="809625"/>
          <a:ext cx="4829175" cy="360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billede" r:id="rId3" imgW="4828571" imgH="3600000" progId="Paint.Picture">
                  <p:embed/>
                </p:oleObj>
              </mc:Choice>
              <mc:Fallback>
                <p:oleObj name="Bitmapbillede" r:id="rId3" imgW="4828571" imgH="3600000" progId="Paint.Picture">
                  <p:embed/>
                  <p:pic>
                    <p:nvPicPr>
                      <p:cNvPr id="0" name="Object 41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1050" y="809625"/>
                        <a:ext cx="4829175" cy="3600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03" name="Text Box 4099">
            <a:extLst>
              <a:ext uri="{FF2B5EF4-FFF2-40B4-BE49-F238E27FC236}">
                <a16:creationId xmlns:a16="http://schemas.microsoft.com/office/drawing/2014/main" id="{A6A6BFA9-2F22-D777-5254-A12E07ECFA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350" y="4170363"/>
            <a:ext cx="5888038" cy="15525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0" bIns="36000">
            <a:spAutoFit/>
          </a:bodyPr>
          <a:lstStyle/>
          <a:p>
            <a:r>
              <a:rPr lang="en-GB" altLang="en-US" b="1" noProof="1"/>
              <a:t>qryRoomGrid:</a:t>
            </a:r>
            <a:endParaRPr lang="en-GB" altLang="en-US" noProof="1"/>
          </a:p>
          <a:p>
            <a:r>
              <a:rPr lang="en-GB" altLang="en-US" noProof="1"/>
              <a:t>SELECT tblRoom.roomID, tblRoomType.description, qryRoom1.state AS [21-10-02], </a:t>
            </a:r>
          </a:p>
          <a:p>
            <a:r>
              <a:rPr lang="en-GB" altLang="en-US" noProof="1"/>
              <a:t>qryRoom2.state AS [22-10-02], qryRoom3.state AS [23-10-02]</a:t>
            </a:r>
          </a:p>
          <a:p>
            <a:r>
              <a:rPr lang="en-GB" altLang="en-US" noProof="1"/>
              <a:t>FROM tblRoomType INNER JOIN (((tblRoom </a:t>
            </a:r>
          </a:p>
          <a:p>
            <a:r>
              <a:rPr lang="en-GB" altLang="en-US" noProof="1"/>
              <a:t>LEFT JOIN qryRoom1 ON tblRoom.roomID = qryRoom1.roomID) </a:t>
            </a:r>
          </a:p>
          <a:p>
            <a:r>
              <a:rPr lang="en-GB" altLang="en-US" noProof="1"/>
              <a:t>LEFT JOIN qryRoom2 ON tblRoom.roomID = qryRoom2.roomID) </a:t>
            </a:r>
          </a:p>
          <a:p>
            <a:r>
              <a:rPr lang="en-GB" altLang="en-US" noProof="1"/>
              <a:t>LEFT JOIN qryRoom3 ON tblRoom.roomID = qryRoom3.roomID) </a:t>
            </a:r>
          </a:p>
          <a:p>
            <a:r>
              <a:rPr lang="en-GB" altLang="en-US" noProof="1"/>
              <a:t>ON tblRoomType.roomType = tblRoom.roomType;</a:t>
            </a:r>
          </a:p>
        </p:txBody>
      </p:sp>
      <p:sp>
        <p:nvSpPr>
          <p:cNvPr id="256004" name="Text Box 4100">
            <a:extLst>
              <a:ext uri="{FF2B5EF4-FFF2-40B4-BE49-F238E27FC236}">
                <a16:creationId xmlns:a16="http://schemas.microsoft.com/office/drawing/2014/main" id="{F1EA50E8-B8E6-5B7C-455F-87913CCD9E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350" y="2663825"/>
            <a:ext cx="3257550" cy="6397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0" bIns="36000">
            <a:spAutoFit/>
          </a:bodyPr>
          <a:lstStyle/>
          <a:p>
            <a:r>
              <a:rPr lang="en-GB" altLang="en-US" b="1" noProof="1"/>
              <a:t>qryRoom1:</a:t>
            </a:r>
            <a:r>
              <a:rPr lang="en-GB" altLang="en-US" noProof="1"/>
              <a:t> </a:t>
            </a:r>
          </a:p>
          <a:p>
            <a:r>
              <a:rPr lang="en-GB" altLang="en-US" noProof="1"/>
              <a:t>SELECT roomID, state FROM tblRoomState </a:t>
            </a:r>
          </a:p>
          <a:p>
            <a:r>
              <a:rPr lang="en-GB" altLang="en-US" noProof="1"/>
              <a:t>WHERE tblRoomState.date=#10/21/2002#;</a:t>
            </a:r>
          </a:p>
        </p:txBody>
      </p:sp>
      <p:sp>
        <p:nvSpPr>
          <p:cNvPr id="256005" name="Text Box 4101">
            <a:extLst>
              <a:ext uri="{FF2B5EF4-FFF2-40B4-BE49-F238E27FC236}">
                <a16:creationId xmlns:a16="http://schemas.microsoft.com/office/drawing/2014/main" id="{A316F022-59C6-D517-C706-878EC344D2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7.4  Multiple join and matrix presentation </a:t>
            </a:r>
          </a:p>
        </p:txBody>
      </p:sp>
      <p:pic>
        <p:nvPicPr>
          <p:cNvPr id="256006" name="Picture 4102">
            <a:extLst>
              <a:ext uri="{FF2B5EF4-FFF2-40B4-BE49-F238E27FC236}">
                <a16:creationId xmlns:a16="http://schemas.microsoft.com/office/drawing/2014/main" id="{DF07820F-E671-2EEB-B5BF-4E53EF5E2C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606425"/>
            <a:ext cx="3019425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944" name="Picture 16">
            <a:extLst>
              <a:ext uri="{FF2B5EF4-FFF2-40B4-BE49-F238E27FC236}">
                <a16:creationId xmlns:a16="http://schemas.microsoft.com/office/drawing/2014/main" id="{63095C56-BD32-FAA9-E081-BA754DF7B5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720725"/>
            <a:ext cx="4257675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2939" name="Text Box 11">
            <a:extLst>
              <a:ext uri="{FF2B5EF4-FFF2-40B4-BE49-F238E27FC236}">
                <a16:creationId xmlns:a16="http://schemas.microsoft.com/office/drawing/2014/main" id="{14817206-F294-6D7F-5945-1AD8A8710B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350" y="3275013"/>
            <a:ext cx="5010150" cy="8223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0" bIns="36000">
            <a:spAutoFit/>
          </a:bodyPr>
          <a:lstStyle/>
          <a:p>
            <a:r>
              <a:rPr lang="en-GB" altLang="en-US" b="1" noProof="1"/>
              <a:t>qryRoomGrid:</a:t>
            </a:r>
            <a:endParaRPr lang="en-GB" altLang="en-US" noProof="1"/>
          </a:p>
          <a:p>
            <a:r>
              <a:rPr lang="en-GB" altLang="en-US" noProof="1"/>
              <a:t>SELECT tblRoom.roomID, tblRoomType.description, </a:t>
            </a:r>
          </a:p>
          <a:p>
            <a:r>
              <a:rPr lang="en-GB" altLang="en-US" noProof="1"/>
              <a:t>qryRoom1.state AS C1, qryRoom2.state AS C2, qryRoom3.state AS C3</a:t>
            </a:r>
          </a:p>
          <a:p>
            <a:r>
              <a:rPr lang="en-GB" altLang="en-US" noProof="1"/>
              <a:t>FROM tblRoomType INNER JOIN (((tblRoom LEFT JOIN qryRoom1 . . .</a:t>
            </a:r>
          </a:p>
        </p:txBody>
      </p:sp>
      <p:sp>
        <p:nvSpPr>
          <p:cNvPr id="252930" name="Text Box 2">
            <a:extLst>
              <a:ext uri="{FF2B5EF4-FFF2-40B4-BE49-F238E27FC236}">
                <a16:creationId xmlns:a16="http://schemas.microsoft.com/office/drawing/2014/main" id="{DEC35555-773C-F48E-B510-4349065EB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350" y="4205288"/>
            <a:ext cx="6289675" cy="22828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0" bIns="36000">
            <a:spAutoFit/>
          </a:bodyPr>
          <a:lstStyle/>
          <a:p>
            <a:r>
              <a:rPr lang="en-GB" altLang="en-US" b="1" noProof="1"/>
              <a:t>frmRooms:</a:t>
            </a:r>
            <a:endParaRPr lang="en-GB" altLang="en-US" noProof="1"/>
          </a:p>
          <a:p>
            <a:r>
              <a:rPr lang="en-GB" altLang="en-US" noProof="1"/>
              <a:t>Private Sub cmdFindRoom_Click()</a:t>
            </a:r>
          </a:p>
          <a:p>
            <a:r>
              <a:rPr lang="en-GB" altLang="en-US" noProof="1"/>
              <a:t>Dim s As String</a:t>
            </a:r>
          </a:p>
          <a:p>
            <a:r>
              <a:rPr lang="en-GB" altLang="en-US" noProof="1"/>
              <a:t>    s = "SELECT roomID, state From tblRoomState WHERE date = "</a:t>
            </a:r>
          </a:p>
          <a:p>
            <a:r>
              <a:rPr lang="en-GB" altLang="en-US" noProof="1"/>
              <a:t>    CurrentDb.QueryDefs!qryRoom1.SQL = s &amp; </a:t>
            </a:r>
            <a:r>
              <a:rPr lang="da-DK" altLang="en-US"/>
              <a:t>CDbl</a:t>
            </a:r>
            <a:r>
              <a:rPr lang="da-DK" altLang="en-US" noProof="1"/>
              <a:t>(Me.txtDate) &amp; ";"</a:t>
            </a:r>
          </a:p>
          <a:p>
            <a:r>
              <a:rPr lang="da-DK" altLang="en-US" noProof="1"/>
              <a:t>    CurrentDb.QueryDefs!qryRoom2.SQL = s &amp; </a:t>
            </a:r>
            <a:r>
              <a:rPr lang="da-DK" altLang="en-US"/>
              <a:t>CDbl</a:t>
            </a:r>
            <a:r>
              <a:rPr lang="da-DK" altLang="en-US" noProof="1"/>
              <a:t>(Me.txtDate+1) &amp; ";"</a:t>
            </a:r>
          </a:p>
          <a:p>
            <a:r>
              <a:rPr lang="da-DK" altLang="en-US" noProof="1"/>
              <a:t>    CurrentDb.QueryDefs!qryRoom3.SQL = s &amp; </a:t>
            </a:r>
            <a:r>
              <a:rPr lang="da-DK" altLang="en-US"/>
              <a:t>CDbl</a:t>
            </a:r>
            <a:r>
              <a:rPr lang="da-DK" altLang="en-US" noProof="1"/>
              <a:t>(Me.txtDate+2) &amp; ";"</a:t>
            </a:r>
          </a:p>
          <a:p>
            <a:r>
              <a:rPr lang="da-DK" altLang="en-US" noProof="1"/>
              <a:t>    Me.subRoomGrid.Form!L1.Caption = Me.txtDate</a:t>
            </a:r>
          </a:p>
          <a:p>
            <a:r>
              <a:rPr lang="da-DK" altLang="en-US" noProof="1"/>
              <a:t>    Me.subRoomGrid.Form!L2.Caption = Me.txtDate + 1</a:t>
            </a:r>
          </a:p>
          <a:p>
            <a:r>
              <a:rPr lang="da-DK" altLang="en-US" noProof="1"/>
              <a:t>    Me.subRoomGrid.Form!L3.Caption = Me.txtDate + 2</a:t>
            </a:r>
          </a:p>
          <a:p>
            <a:r>
              <a:rPr lang="da-DK" altLang="en-US" noProof="1"/>
              <a:t>    Me.subRoomGrid.Form.RecordSource = "qryRoomGrid"</a:t>
            </a:r>
          </a:p>
          <a:p>
            <a:r>
              <a:rPr lang="da-DK" altLang="en-US" noProof="1"/>
              <a:t>End Sub</a:t>
            </a:r>
          </a:p>
        </p:txBody>
      </p:sp>
      <p:sp>
        <p:nvSpPr>
          <p:cNvPr id="252933" name="Text Box 5">
            <a:extLst>
              <a:ext uri="{FF2B5EF4-FFF2-40B4-BE49-F238E27FC236}">
                <a16:creationId xmlns:a16="http://schemas.microsoft.com/office/drawing/2014/main" id="{1D4FCB96-1C02-AD09-3751-D4137C077D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7.5  Dynamic matrix presentation </a:t>
            </a:r>
          </a:p>
        </p:txBody>
      </p:sp>
      <p:pic>
        <p:nvPicPr>
          <p:cNvPr id="252937" name="Picture 9">
            <a:extLst>
              <a:ext uri="{FF2B5EF4-FFF2-40B4-BE49-F238E27FC236}">
                <a16:creationId xmlns:a16="http://schemas.microsoft.com/office/drawing/2014/main" id="{3438F372-8AE1-D105-060F-F987879C6C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238" y="720725"/>
            <a:ext cx="3057525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2938" name="AutoShape 10">
            <a:extLst>
              <a:ext uri="{FF2B5EF4-FFF2-40B4-BE49-F238E27FC236}">
                <a16:creationId xmlns:a16="http://schemas.microsoft.com/office/drawing/2014/main" id="{8C1B920E-7165-5F48-0F8A-46EC29F2F2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6800" y="3048000"/>
            <a:ext cx="3117850" cy="498475"/>
          </a:xfrm>
          <a:prstGeom prst="wedgeRoundRectCallout">
            <a:avLst>
              <a:gd name="adj1" fmla="val -17769"/>
              <a:gd name="adj2" fmla="val -154139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Column headings are the label captions. Label names: L1, L2, L3</a:t>
            </a:r>
          </a:p>
        </p:txBody>
      </p:sp>
      <p:sp>
        <p:nvSpPr>
          <p:cNvPr id="252940" name="AutoShape 12">
            <a:extLst>
              <a:ext uri="{FF2B5EF4-FFF2-40B4-BE49-F238E27FC236}">
                <a16:creationId xmlns:a16="http://schemas.microsoft.com/office/drawing/2014/main" id="{CA57431B-BFCB-BBED-CC7D-303E1A4B47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5750" y="5710238"/>
            <a:ext cx="2533650" cy="693737"/>
          </a:xfrm>
          <a:prstGeom prst="wedgeRoundRectCallout">
            <a:avLst>
              <a:gd name="adj1" fmla="val -80514"/>
              <a:gd name="adj2" fmla="val 16819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Set RecordSource again. (Requery doesn’t notice that the </a:t>
            </a:r>
            <a:r>
              <a:rPr lang="da-DK" altLang="en-US"/>
              <a:t>named</a:t>
            </a:r>
            <a:r>
              <a:rPr lang="en-US" altLang="en-US"/>
              <a:t> queries changed.)</a:t>
            </a:r>
          </a:p>
        </p:txBody>
      </p:sp>
      <p:sp>
        <p:nvSpPr>
          <p:cNvPr id="252941" name="AutoShape 13">
            <a:extLst>
              <a:ext uri="{FF2B5EF4-FFF2-40B4-BE49-F238E27FC236}">
                <a16:creationId xmlns:a16="http://schemas.microsoft.com/office/drawing/2014/main" id="{E6306A4C-6853-9BE6-487F-FB2CE5CD4C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5175" y="533400"/>
            <a:ext cx="631825" cy="300038"/>
          </a:xfrm>
          <a:prstGeom prst="wedgeRoundRectCallout">
            <a:avLst>
              <a:gd name="adj1" fmla="val -75880"/>
              <a:gd name="adj2" fmla="val 118255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txtDate</a:t>
            </a:r>
          </a:p>
        </p:txBody>
      </p:sp>
      <p:sp>
        <p:nvSpPr>
          <p:cNvPr id="252942" name="AutoShape 14">
            <a:extLst>
              <a:ext uri="{FF2B5EF4-FFF2-40B4-BE49-F238E27FC236}">
                <a16:creationId xmlns:a16="http://schemas.microsoft.com/office/drawing/2014/main" id="{FA7CEDA8-E4D2-C9A9-8F6B-ACA071D661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3063" y="2611438"/>
            <a:ext cx="1303337" cy="300037"/>
          </a:xfrm>
          <a:prstGeom prst="wedgeRoundRectCallout">
            <a:avLst>
              <a:gd name="adj1" fmla="val 21255"/>
              <a:gd name="adj2" fmla="val -233069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subRoomGrid</a:t>
            </a:r>
          </a:p>
        </p:txBody>
      </p:sp>
      <p:sp>
        <p:nvSpPr>
          <p:cNvPr id="252943" name="AutoShape 15">
            <a:extLst>
              <a:ext uri="{FF2B5EF4-FFF2-40B4-BE49-F238E27FC236}">
                <a16:creationId xmlns:a16="http://schemas.microsoft.com/office/drawing/2014/main" id="{3BBE2543-4C58-AF01-B360-C7079BBE2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9125" y="4459288"/>
            <a:ext cx="2101850" cy="298450"/>
          </a:xfrm>
          <a:prstGeom prst="wedgeRoundRectCallout">
            <a:avLst>
              <a:gd name="adj1" fmla="val -71528"/>
              <a:gd name="adj2" fmla="val 145745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. . . WHERE date = 37550;</a:t>
            </a:r>
          </a:p>
        </p:txBody>
      </p:sp>
      <p:sp>
        <p:nvSpPr>
          <p:cNvPr id="252945" name="AutoShape 17">
            <a:extLst>
              <a:ext uri="{FF2B5EF4-FFF2-40B4-BE49-F238E27FC236}">
                <a16:creationId xmlns:a16="http://schemas.microsoft.com/office/drawing/2014/main" id="{F7C5718D-CDAD-E5E6-6FA4-145C3DC653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6750" y="5068888"/>
            <a:ext cx="2101850" cy="298450"/>
          </a:xfrm>
          <a:prstGeom prst="wedgeRoundRectCallout">
            <a:avLst>
              <a:gd name="adj1" fmla="val -60648"/>
              <a:gd name="adj2" fmla="val 14894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. . . WHERE date = 37551;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5252" name="Object 36">
            <a:extLst>
              <a:ext uri="{FF2B5EF4-FFF2-40B4-BE49-F238E27FC236}">
                <a16:creationId xmlns:a16="http://schemas.microsoft.com/office/drawing/2014/main" id="{515A04F0-2F83-6AC9-9BB6-7FA4B32C0BE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98950" y="606425"/>
          <a:ext cx="3514725" cy="295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3" imgW="3514286" imgH="2952381" progId="Paint.Picture">
                  <p:embed/>
                </p:oleObj>
              </mc:Choice>
              <mc:Fallback>
                <p:oleObj name="Bitmap Image" r:id="rId3" imgW="3514286" imgH="2952381" progId="Paint.Picture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8950" y="606425"/>
                        <a:ext cx="3514725" cy="295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5220" name="Text Box 4">
            <a:extLst>
              <a:ext uri="{FF2B5EF4-FFF2-40B4-BE49-F238E27FC236}">
                <a16:creationId xmlns:a16="http://schemas.microsoft.com/office/drawing/2014/main" id="{56586514-EE75-BA66-6439-27CCDB81F1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7.6</a:t>
            </a:r>
            <a:r>
              <a:rPr lang="da-DK" altLang="en-US" sz="1600" b="1" u="sng">
                <a:latin typeface="Arial" panose="020B0604020202020204" pitchFamily="34" charset="0"/>
              </a:rPr>
              <a:t>A</a:t>
            </a:r>
            <a:r>
              <a:rPr lang="en-US" altLang="en-US" sz="1600" b="1" u="sng">
                <a:latin typeface="Arial" panose="020B0604020202020204" pitchFamily="34" charset="0"/>
              </a:rPr>
              <a:t>  Crosstab</a:t>
            </a:r>
            <a:r>
              <a:rPr lang="da-DK" altLang="en-US" sz="1600" b="1" u="sng">
                <a:latin typeface="Arial" panose="020B0604020202020204" pitchFamily="34" charset="0"/>
              </a:rPr>
              <a:t> query</a:t>
            </a:r>
            <a:r>
              <a:rPr lang="en-US" altLang="en-US" sz="1600" b="1" u="sng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65230" name="Text Box 14">
            <a:extLst>
              <a:ext uri="{FF2B5EF4-FFF2-40B4-BE49-F238E27FC236}">
                <a16:creationId xmlns:a16="http://schemas.microsoft.com/office/drawing/2014/main" id="{F97CFBE3-0798-0C55-351E-37525D0494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0150" y="3732213"/>
            <a:ext cx="4054475" cy="11874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0" bIns="36000">
            <a:spAutoFit/>
          </a:bodyPr>
          <a:lstStyle/>
          <a:p>
            <a:r>
              <a:rPr lang="en-GB" altLang="en-US" b="1" noProof="1"/>
              <a:t>qxtbRoomGrid:</a:t>
            </a:r>
            <a:endParaRPr lang="en-GB" altLang="en-US" noProof="1"/>
          </a:p>
          <a:p>
            <a:r>
              <a:rPr lang="en-GB" altLang="en-US" noProof="1"/>
              <a:t>TRANSFORM First(tblRoomState.state) AS FirstOfstate</a:t>
            </a:r>
          </a:p>
          <a:p>
            <a:r>
              <a:rPr lang="en-GB" altLang="en-US" noProof="1"/>
              <a:t>SELECT tblRoomState.roomID</a:t>
            </a:r>
          </a:p>
          <a:p>
            <a:r>
              <a:rPr lang="en-GB" altLang="en-US" noProof="1"/>
              <a:t>FROM tblRoomState</a:t>
            </a:r>
          </a:p>
          <a:p>
            <a:r>
              <a:rPr lang="en-GB" altLang="en-US" noProof="1"/>
              <a:t>GROUP BY tblRoomState.roomID</a:t>
            </a:r>
          </a:p>
          <a:p>
            <a:r>
              <a:rPr lang="en-GB" altLang="en-US" noProof="1"/>
              <a:t>PIVOT tblRoomState.date;</a:t>
            </a:r>
          </a:p>
        </p:txBody>
      </p:sp>
      <p:pic>
        <p:nvPicPr>
          <p:cNvPr id="265237" name="Picture 21">
            <a:extLst>
              <a:ext uri="{FF2B5EF4-FFF2-40B4-BE49-F238E27FC236}">
                <a16:creationId xmlns:a16="http://schemas.microsoft.com/office/drawing/2014/main" id="{BDFC5375-F5B1-DD75-D6EA-9ECDC62A4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606425"/>
            <a:ext cx="3495675" cy="294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5242" name="AutoShape 26">
            <a:extLst>
              <a:ext uri="{FF2B5EF4-FFF2-40B4-BE49-F238E27FC236}">
                <a16:creationId xmlns:a16="http://schemas.microsoft.com/office/drawing/2014/main" id="{82BD0828-357F-B448-18F0-FC25679DEE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0600" y="2611438"/>
            <a:ext cx="1303338" cy="300037"/>
          </a:xfrm>
          <a:prstGeom prst="wedgeRoundRectCallout">
            <a:avLst>
              <a:gd name="adj1" fmla="val -40741"/>
              <a:gd name="adj2" fmla="val -588625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da-DK" altLang="en-US"/>
              <a:t>Column heading</a:t>
            </a:r>
            <a:endParaRPr lang="en-US" altLang="en-US"/>
          </a:p>
        </p:txBody>
      </p:sp>
      <p:sp>
        <p:nvSpPr>
          <p:cNvPr id="265243" name="AutoShape 27">
            <a:extLst>
              <a:ext uri="{FF2B5EF4-FFF2-40B4-BE49-F238E27FC236}">
                <a16:creationId xmlns:a16="http://schemas.microsoft.com/office/drawing/2014/main" id="{B4DC56F1-5CAC-7017-2F32-F202B1B42B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950" y="2611438"/>
            <a:ext cx="1098550" cy="300037"/>
          </a:xfrm>
          <a:prstGeom prst="wedgeRoundRectCallout">
            <a:avLst>
              <a:gd name="adj1" fmla="val -26880"/>
              <a:gd name="adj2" fmla="val -216139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da-DK" altLang="en-US"/>
              <a:t>Row heading</a:t>
            </a:r>
            <a:endParaRPr lang="en-US" altLang="en-US"/>
          </a:p>
        </p:txBody>
      </p:sp>
      <p:sp>
        <p:nvSpPr>
          <p:cNvPr id="265244" name="AutoShape 28">
            <a:extLst>
              <a:ext uri="{FF2B5EF4-FFF2-40B4-BE49-F238E27FC236}">
                <a16:creationId xmlns:a16="http://schemas.microsoft.com/office/drawing/2014/main" id="{DB426688-9277-89EF-547D-B95C8466CB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938" y="5291138"/>
            <a:ext cx="1303337" cy="300037"/>
          </a:xfrm>
          <a:prstGeom prst="wedgeRoundRectCallout">
            <a:avLst>
              <a:gd name="adj1" fmla="val 65833"/>
              <a:gd name="adj2" fmla="val -190741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da-DK" altLang="en-US"/>
              <a:t>Column heading</a:t>
            </a:r>
            <a:endParaRPr lang="en-US" altLang="en-US"/>
          </a:p>
        </p:txBody>
      </p:sp>
      <p:sp>
        <p:nvSpPr>
          <p:cNvPr id="265245" name="AutoShape 29">
            <a:extLst>
              <a:ext uri="{FF2B5EF4-FFF2-40B4-BE49-F238E27FC236}">
                <a16:creationId xmlns:a16="http://schemas.microsoft.com/office/drawing/2014/main" id="{99F84218-A628-65AC-E103-614E8A8E73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3188" y="5092700"/>
            <a:ext cx="1303337" cy="498475"/>
          </a:xfrm>
          <a:prstGeom prst="wedgeRoundRectCallout">
            <a:avLst>
              <a:gd name="adj1" fmla="val -64250"/>
              <a:gd name="adj2" fmla="val -237579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da-DK" altLang="en-US"/>
              <a:t>Value in cell – aggregate data</a:t>
            </a:r>
            <a:endParaRPr lang="en-US" altLang="en-US"/>
          </a:p>
        </p:txBody>
      </p:sp>
      <p:sp>
        <p:nvSpPr>
          <p:cNvPr id="265246" name="AutoShape 30">
            <a:extLst>
              <a:ext uri="{FF2B5EF4-FFF2-40B4-BE49-F238E27FC236}">
                <a16:creationId xmlns:a16="http://schemas.microsoft.com/office/drawing/2014/main" id="{AF5B2F5B-FBA1-4158-4BF4-E1F882B2D9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7775" y="5291138"/>
            <a:ext cx="1139825" cy="300037"/>
          </a:xfrm>
          <a:prstGeom prst="wedgeRoundRectCallout">
            <a:avLst>
              <a:gd name="adj1" fmla="val 14486"/>
              <a:gd name="adj2" fmla="val -258468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da-DK" altLang="en-US"/>
              <a:t>Row heading</a:t>
            </a:r>
            <a:endParaRPr lang="en-US" altLang="en-US"/>
          </a:p>
        </p:txBody>
      </p:sp>
      <p:sp>
        <p:nvSpPr>
          <p:cNvPr id="265247" name="AutoShape 31">
            <a:extLst>
              <a:ext uri="{FF2B5EF4-FFF2-40B4-BE49-F238E27FC236}">
                <a16:creationId xmlns:a16="http://schemas.microsoft.com/office/drawing/2014/main" id="{6B8BD015-C6B0-A83A-09C4-17710FF2D2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2138" y="1295400"/>
            <a:ext cx="928687" cy="498475"/>
          </a:xfrm>
          <a:prstGeom prst="wedgeRoundRectCallout">
            <a:avLst>
              <a:gd name="adj1" fmla="val -38718"/>
              <a:gd name="adj2" fmla="val 239810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da-DK" altLang="en-US"/>
              <a:t>Query -&gt; Crosstab</a:t>
            </a:r>
            <a:endParaRPr lang="en-US" altLang="en-US"/>
          </a:p>
        </p:txBody>
      </p:sp>
      <p:sp>
        <p:nvSpPr>
          <p:cNvPr id="265249" name="AutoShape 33">
            <a:extLst>
              <a:ext uri="{FF2B5EF4-FFF2-40B4-BE49-F238E27FC236}">
                <a16:creationId xmlns:a16="http://schemas.microsoft.com/office/drawing/2014/main" id="{7E719316-D945-A572-32DB-18D15F5B2A0F}"/>
              </a:ext>
            </a:extLst>
          </p:cNvPr>
          <p:cNvSpPr>
            <a:spLocks/>
          </p:cNvSpPr>
          <p:nvPr/>
        </p:nvSpPr>
        <p:spPr bwMode="auto">
          <a:xfrm>
            <a:off x="3538538" y="4152900"/>
            <a:ext cx="176212" cy="482600"/>
          </a:xfrm>
          <a:prstGeom prst="leftBrace">
            <a:avLst>
              <a:gd name="adj1" fmla="val 22823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>
            <a:spAutoFit/>
          </a:bodyPr>
          <a:lstStyle/>
          <a:p>
            <a:endParaRPr lang="en-GB"/>
          </a:p>
        </p:txBody>
      </p:sp>
      <p:sp>
        <p:nvSpPr>
          <p:cNvPr id="265250" name="AutoShape 34">
            <a:extLst>
              <a:ext uri="{FF2B5EF4-FFF2-40B4-BE49-F238E27FC236}">
                <a16:creationId xmlns:a16="http://schemas.microsoft.com/office/drawing/2014/main" id="{3A7398FA-A0BA-B5BE-0B1B-D5F49A4655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5750" y="3903663"/>
            <a:ext cx="1746250" cy="498475"/>
          </a:xfrm>
          <a:prstGeom prst="wedgeRoundRectCallout">
            <a:avLst>
              <a:gd name="adj1" fmla="val 64819"/>
              <a:gd name="adj2" fmla="val 47769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da-DK" altLang="en-US"/>
              <a:t>Ordinary SELECT</a:t>
            </a:r>
          </a:p>
          <a:p>
            <a:r>
              <a:rPr lang="da-DK" altLang="en-US"/>
              <a:t>. . . GROUP BY</a:t>
            </a:r>
            <a:endParaRPr lang="en-US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267" name="Picture 1027">
            <a:extLst>
              <a:ext uri="{FF2B5EF4-FFF2-40B4-BE49-F238E27FC236}">
                <a16:creationId xmlns:a16="http://schemas.microsoft.com/office/drawing/2014/main" id="{69670D8E-F0BF-C691-7BE7-3AE4713FFC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824"/>
          <a:stretch>
            <a:fillRect/>
          </a:stretch>
        </p:blipFill>
        <p:spPr bwMode="auto">
          <a:xfrm>
            <a:off x="4965700" y="606425"/>
            <a:ext cx="3467100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7273" name="AutoShape 1033">
            <a:extLst>
              <a:ext uri="{FF2B5EF4-FFF2-40B4-BE49-F238E27FC236}">
                <a16:creationId xmlns:a16="http://schemas.microsoft.com/office/drawing/2014/main" id="{49A4945D-A3C2-CD4B-609A-963CA09BCC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3663" y="2798763"/>
            <a:ext cx="1316037" cy="498475"/>
          </a:xfrm>
          <a:prstGeom prst="wedgeRoundRectCallout">
            <a:avLst>
              <a:gd name="adj1" fmla="val -21171"/>
              <a:gd name="adj2" fmla="val -176435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da-DK" altLang="en-US"/>
              <a:t>Unused room now included</a:t>
            </a:r>
            <a:endParaRPr lang="en-US" altLang="en-US"/>
          </a:p>
        </p:txBody>
      </p:sp>
      <p:sp>
        <p:nvSpPr>
          <p:cNvPr id="267274" name="AutoShape 1034">
            <a:extLst>
              <a:ext uri="{FF2B5EF4-FFF2-40B4-BE49-F238E27FC236}">
                <a16:creationId xmlns:a16="http://schemas.microsoft.com/office/drawing/2014/main" id="{746E64B9-C473-4EF7-3225-E81DDE3E1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9875" y="2798763"/>
            <a:ext cx="1312863" cy="498475"/>
          </a:xfrm>
          <a:prstGeom prst="wedgeRoundRectCallout">
            <a:avLst>
              <a:gd name="adj1" fmla="val -47338"/>
              <a:gd name="adj2" fmla="val -191718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da-DK" altLang="en-US"/>
              <a:t>Null date for the unused room</a:t>
            </a:r>
            <a:endParaRPr lang="en-US" altLang="en-US"/>
          </a:p>
        </p:txBody>
      </p:sp>
      <p:graphicFrame>
        <p:nvGraphicFramePr>
          <p:cNvPr id="267275" name="Object 1035">
            <a:extLst>
              <a:ext uri="{FF2B5EF4-FFF2-40B4-BE49-F238E27FC236}">
                <a16:creationId xmlns:a16="http://schemas.microsoft.com/office/drawing/2014/main" id="{758FA9A1-054C-6474-6B04-8DF8237D778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4350" y="606425"/>
          <a:ext cx="4324350" cy="340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4323810" imgH="3400900" progId="Paint.Picture">
                  <p:embed/>
                </p:oleObj>
              </mc:Choice>
              <mc:Fallback>
                <p:oleObj name="Bitmap Image" r:id="rId4" imgW="4323810" imgH="3400900" progId="Paint.Picture">
                  <p:embed/>
                  <p:pic>
                    <p:nvPicPr>
                      <p:cNvPr id="0" name="Object 10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" y="606425"/>
                        <a:ext cx="4324350" cy="3400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7276" name="Text Box 1036">
            <a:extLst>
              <a:ext uri="{FF2B5EF4-FFF2-40B4-BE49-F238E27FC236}">
                <a16:creationId xmlns:a16="http://schemas.microsoft.com/office/drawing/2014/main" id="{BCBEEEBD-D460-B662-0759-121917EAE9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da-DK" altLang="en-US" sz="1600" b="1" u="sng">
                <a:latin typeface="Arial" panose="020B0604020202020204" pitchFamily="34" charset="0"/>
              </a:rPr>
              <a:t>Fig 7.6B   Outer join and two row headings</a:t>
            </a:r>
            <a:r>
              <a:rPr lang="en-US" altLang="en-US" sz="1600" b="1" u="sng"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bg1"/>
              </a:solidFill>
            </a14:hiddenFill>
          </a:ext>
          <a:ext uri="{91240B29-F687-4F45-9708-019B960494DF}">
            <a14:hiddenLine xmlns:a14="http://schemas.microsoft.com/office/drawing/2010/main"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" tIns="36000" rIns="0" bIns="360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bg1"/>
              </a:solidFill>
            </a14:hiddenFill>
          </a:ext>
          <a:ext uri="{91240B29-F687-4F45-9708-019B960494DF}">
            <a14:hiddenLine xmlns:a14="http://schemas.microsoft.com/office/drawing/2010/main"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" tIns="36000" rIns="0" bIns="360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15262</TotalTime>
  <Words>1381</Words>
  <Application>Microsoft Office PowerPoint</Application>
  <PresentationFormat>On-screen Show (4:3)</PresentationFormat>
  <Paragraphs>194</Paragraphs>
  <Slides>13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Times New Roman</vt:lpstr>
      <vt:lpstr>Arial</vt:lpstr>
      <vt:lpstr>Blank Presentation</vt:lpstr>
      <vt:lpstr>Bitmapbillede</vt:lpstr>
      <vt:lpstr>Bitmap 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CBS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SL</dc:creator>
  <cp:lastModifiedBy>Søren Lauesen</cp:lastModifiedBy>
  <cp:revision>218</cp:revision>
  <cp:lastPrinted>2004-12-21T14:21:15Z</cp:lastPrinted>
  <dcterms:created xsi:type="dcterms:W3CDTF">1998-09-07T20:07:06Z</dcterms:created>
  <dcterms:modified xsi:type="dcterms:W3CDTF">2023-01-25T18:14:38Z</dcterms:modified>
</cp:coreProperties>
</file>