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7" r:id="rId2"/>
    <p:sldId id="256" r:id="rId3"/>
    <p:sldId id="257" r:id="rId4"/>
    <p:sldId id="258" r:id="rId5"/>
    <p:sldId id="261" r:id="rId6"/>
    <p:sldId id="262" r:id="rId7"/>
    <p:sldId id="266" r:id="rId8"/>
    <p:sldId id="260" r:id="rId9"/>
    <p:sldId id="263" r:id="rId10"/>
    <p:sldId id="265" r:id="rId11"/>
  </p:sldIdLst>
  <p:sldSz cx="9144000" cy="6858000" type="screen4x3"/>
  <p:notesSz cx="6972300" cy="10110788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6">
          <p15:clr>
            <a:srgbClr val="A4A3A4"/>
          </p15:clr>
        </p15:guide>
        <p15:guide id="2" pos="324">
          <p15:clr>
            <a:srgbClr val="A4A3A4"/>
          </p15:clr>
        </p15:guide>
        <p15:guide id="3" pos="486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84">
          <p15:clr>
            <a:srgbClr val="A4A3A4"/>
          </p15:clr>
        </p15:guide>
        <p15:guide id="2" pos="219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FF9900"/>
    <a:srgbClr val="0000FF"/>
    <a:srgbClr val="FFFF00"/>
    <a:srgbClr val="969696"/>
    <a:srgbClr val="DDDDDD"/>
    <a:srgbClr val="4D4D4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56" autoAdjust="0"/>
    <p:restoredTop sz="90929"/>
  </p:normalViewPr>
  <p:slideViewPr>
    <p:cSldViewPr snapToGrid="0" snapToObjects="1" showGuides="1">
      <p:cViewPr varScale="1">
        <p:scale>
          <a:sx n="80" d="100"/>
          <a:sy n="80" d="100"/>
        </p:scale>
        <p:origin x="1560" y="96"/>
      </p:cViewPr>
      <p:guideLst>
        <p:guide orient="horz" pos="366"/>
        <p:guide pos="324"/>
        <p:guide pos="486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7" d="100"/>
          <a:sy n="77" d="100"/>
        </p:scale>
        <p:origin x="-3216" y="-90"/>
      </p:cViewPr>
      <p:guideLst>
        <p:guide orient="horz" pos="3184"/>
        <p:guide pos="219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627BFB33-0CB8-D7B7-4131-B10B28CF643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t" anchorCtr="0" compatLnSpc="1">
            <a:prstTxWarp prst="textNoShape">
              <a:avLst/>
            </a:prstTxWarp>
            <a:spAutoFit/>
          </a:bodyPr>
          <a:lstStyle>
            <a:lvl1pPr algn="l" defTabSz="933450">
              <a:defRPr sz="1200"/>
            </a:lvl1pPr>
          </a:lstStyle>
          <a:p>
            <a:endParaRPr lang="en-US" altLang="en-US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897317A4-93DB-8350-3E01-1C7B0D3A1D9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129338" y="0"/>
            <a:ext cx="8429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>
            <a:extLst>
              <a:ext uri="{FF2B5EF4-FFF2-40B4-BE49-F238E27FC236}">
                <a16:creationId xmlns:a16="http://schemas.microsoft.com/office/drawing/2014/main" id="{7A1E29DE-6C25-A022-BE05-0F2274F310EC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855200"/>
            <a:ext cx="60642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b" anchorCtr="0" compatLnSpc="1">
            <a:prstTxWarp prst="textNoShape">
              <a:avLst/>
            </a:prstTxWarp>
            <a:spAutoFit/>
          </a:bodyPr>
          <a:lstStyle>
            <a:lvl1pPr algn="l" defTabSz="933450">
              <a:defRPr sz="1200"/>
            </a:lvl1pPr>
          </a:lstStyle>
          <a:p>
            <a:endParaRPr lang="en-US" altLang="en-US"/>
          </a:p>
        </p:txBody>
      </p:sp>
      <p:sp>
        <p:nvSpPr>
          <p:cNvPr id="29701" name="Rectangle 5">
            <a:extLst>
              <a:ext uri="{FF2B5EF4-FFF2-40B4-BE49-F238E27FC236}">
                <a16:creationId xmlns:a16="http://schemas.microsoft.com/office/drawing/2014/main" id="{A91AB064-9D55-A68B-FA88-1D2A51A41F2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713538" y="9855200"/>
            <a:ext cx="2587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/>
            </a:lvl1pPr>
          </a:lstStyle>
          <a:p>
            <a:fld id="{262CD950-246C-483F-8B3D-8D87FA8A278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98B5C070-EA60-4E05-CD29-53B01B025BF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 noProof="1"/>
            </a:lvl1pPr>
          </a:lstStyle>
          <a:p>
            <a:endParaRPr lang="en-GB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8296EC3E-425C-D99C-5245-DFC817E26AA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49700" y="0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r>
              <a:rPr lang="en-US" altLang="en-US"/>
              <a:t>Slide </a:t>
            </a:r>
            <a:fld id="{D5A658C1-D87C-41BD-8B67-2A31AA1A226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A2DC63F0-A97D-BB6B-BB42-C54B0CD915F9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0" y="1181100"/>
            <a:ext cx="6959600" cy="5219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B56F9C78-37BD-190F-235E-9BADA476FC3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8088313"/>
            <a:ext cx="5111750" cy="126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CF8CD34F-F007-EE6A-9E79-F24C2CA85EC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04375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/>
            </a:lvl1pPr>
          </a:lstStyle>
          <a:p>
            <a:endParaRPr lang="en-US" altLang="en-US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0EC28F21-8527-9208-D86B-77A18378C48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49700" y="9604375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373CB74E-93F9-4B08-A348-D087422E41C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308746E8-2E2C-1966-5ABA-84412A5E110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1EADA998-AD3B-41DE-A936-4FC2A7D64ABC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19A8985-FED9-DD16-60F7-0B4ADB7337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B69893-AD58-43C6-A8AE-D2E88F5CE6B8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38594" name="Rectangle 2">
            <a:extLst>
              <a:ext uri="{FF2B5EF4-FFF2-40B4-BE49-F238E27FC236}">
                <a16:creationId xmlns:a16="http://schemas.microsoft.com/office/drawing/2014/main" id="{655E50EC-63AA-93B4-5159-D415497FB06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033463" y="1012825"/>
            <a:ext cx="4910137" cy="3683000"/>
          </a:xfrm>
          <a:ln/>
        </p:spPr>
      </p:sp>
      <p:sp>
        <p:nvSpPr>
          <p:cNvPr id="238595" name="Rectangle 3">
            <a:extLst>
              <a:ext uri="{FF2B5EF4-FFF2-40B4-BE49-F238E27FC236}">
                <a16:creationId xmlns:a16="http://schemas.microsoft.com/office/drawing/2014/main" id="{EB5AB4EC-6643-74C8-AC97-77A38BBBB0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B9D3C1E4-12B7-A5D0-BBB0-A1B4023376D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BCC095BE-5613-4492-9E16-3D4E56387896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5FBC584-F183-8768-3DE9-45BEEE8AF5D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B53A22-FF15-4B28-8F61-65B4D376F9F4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33474" name="Rectangle 2">
            <a:extLst>
              <a:ext uri="{FF2B5EF4-FFF2-40B4-BE49-F238E27FC236}">
                <a16:creationId xmlns:a16="http://schemas.microsoft.com/office/drawing/2014/main" id="{CA1B164C-BA0A-E055-154A-8C015514256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>
            <a:extLst>
              <a:ext uri="{FF2B5EF4-FFF2-40B4-BE49-F238E27FC236}">
                <a16:creationId xmlns:a16="http://schemas.microsoft.com/office/drawing/2014/main" id="{EC257F43-452C-BA87-A5B6-282014CF7F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740D09BC-EC64-AA8F-ECBD-549BF3FA847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9B5CE379-A91D-4623-BF63-9D01AC92C48A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B3F2034-BA8E-684A-3F58-04ACDF675A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1C7558-F3E7-45BA-A123-CEA84AD7CE09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5128" name="Rectangle 8">
            <a:extLst>
              <a:ext uri="{FF2B5EF4-FFF2-40B4-BE49-F238E27FC236}">
                <a16:creationId xmlns:a16="http://schemas.microsoft.com/office/drawing/2014/main" id="{938E6E5E-6DBF-FE89-68E3-1DDD126E14E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5129" name="Rectangle 9">
            <a:extLst>
              <a:ext uri="{FF2B5EF4-FFF2-40B4-BE49-F238E27FC236}">
                <a16:creationId xmlns:a16="http://schemas.microsoft.com/office/drawing/2014/main" id="{87687EB7-69C3-97D1-296E-E1ABBE41CE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2C649644-7D7F-CA1D-A8F2-6B0CC9D598E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84006841-893E-48C1-877C-5EA8C0FAA2C1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8A8875F-FE38-F5BE-338F-0FD78BB133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749A06-F0D7-459C-AEA2-91684190EB2B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214018" name="Rectangle 2">
            <a:extLst>
              <a:ext uri="{FF2B5EF4-FFF2-40B4-BE49-F238E27FC236}">
                <a16:creationId xmlns:a16="http://schemas.microsoft.com/office/drawing/2014/main" id="{F7B93444-CF73-403F-4F03-9E6C69CC0D9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5487988" cy="4116388"/>
          </a:xfrm>
          <a:ln/>
        </p:spPr>
      </p:sp>
      <p:sp>
        <p:nvSpPr>
          <p:cNvPr id="214019" name="Rectangle 3">
            <a:extLst>
              <a:ext uri="{FF2B5EF4-FFF2-40B4-BE49-F238E27FC236}">
                <a16:creationId xmlns:a16="http://schemas.microsoft.com/office/drawing/2014/main" id="{99E6C994-85C7-F303-A2E0-F728FD1BE1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4EEFE299-1A04-228B-C816-8FF8FB183AD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3C20165B-51B2-4548-9B3A-F4468EF083C2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5AAFA50-B0E7-4FCC-91F5-FF469EB83EA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240BCB-9614-4547-9CB7-7468B7809DDC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216066" name="Rectangle 2">
            <a:extLst>
              <a:ext uri="{FF2B5EF4-FFF2-40B4-BE49-F238E27FC236}">
                <a16:creationId xmlns:a16="http://schemas.microsoft.com/office/drawing/2014/main" id="{96B091A1-2931-E090-8EF1-F724856DF57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216067" name="Rectangle 3">
            <a:extLst>
              <a:ext uri="{FF2B5EF4-FFF2-40B4-BE49-F238E27FC236}">
                <a16:creationId xmlns:a16="http://schemas.microsoft.com/office/drawing/2014/main" id="{1AC82FF2-C9EA-7B94-3C19-75A5EFCDC4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6FF16802-835F-4C8A-B3E7-2F993B34A97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F8208834-5434-464F-B1BB-F37395859208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C989ED1-B896-F420-C70D-EE675FA58B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357371-DACE-43A2-B49B-E68F8903ED5F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229378" name="Rectangle 2">
            <a:extLst>
              <a:ext uri="{FF2B5EF4-FFF2-40B4-BE49-F238E27FC236}">
                <a16:creationId xmlns:a16="http://schemas.microsoft.com/office/drawing/2014/main" id="{44BC8503-A0DE-7097-7D5D-9965F2EDDCD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3">
            <a:extLst>
              <a:ext uri="{FF2B5EF4-FFF2-40B4-BE49-F238E27FC236}">
                <a16:creationId xmlns:a16="http://schemas.microsoft.com/office/drawing/2014/main" id="{A38DB207-7233-0563-A3B7-A0E3B7D296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D987B3A9-18FE-1C7F-AFC8-6FBFF71269D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9A346F9A-1D85-4E33-B3DB-E3330B0B2E3A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1199A88-5189-D003-D856-EDB9167DC57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C62B09-613E-472C-ADA8-92F345458A5F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30402" name="Rectangle 2">
            <a:extLst>
              <a:ext uri="{FF2B5EF4-FFF2-40B4-BE49-F238E27FC236}">
                <a16:creationId xmlns:a16="http://schemas.microsoft.com/office/drawing/2014/main" id="{31CC2B44-A9B0-88C0-B53C-8F61CB4E074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E1A89C1F-429E-31A1-9DDB-6D42C9D69D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72033D75-C45B-7F21-3FD0-F317AA2519E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6C06442B-3B63-4E19-981A-941B68DAB231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BCD6961-137C-EFF5-835B-2DA152D6004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0C29BC-47B7-4E43-9629-09E2C3F18400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35522" name="Rectangle 2">
            <a:extLst>
              <a:ext uri="{FF2B5EF4-FFF2-40B4-BE49-F238E27FC236}">
                <a16:creationId xmlns:a16="http://schemas.microsoft.com/office/drawing/2014/main" id="{C6B83F63-EE86-C265-2756-51F219F8EF95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23" name="Rectangle 3">
            <a:extLst>
              <a:ext uri="{FF2B5EF4-FFF2-40B4-BE49-F238E27FC236}">
                <a16:creationId xmlns:a16="http://schemas.microsoft.com/office/drawing/2014/main" id="{39FF5FD7-5217-4F81-F6F6-E4E6F46659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FA1C4B6A-884A-474D-1074-8B03797B1B0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C92537C8-2B1D-4B0E-BA6C-F00C0F0B44E9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69D018B-E8E6-C032-002B-CDFE2CA0A5C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1E67BC-987C-4368-810E-72FF8C3A2BA4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7BF16C44-B997-18B1-242E-397C6FF963E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E5CD980F-E88B-F190-2333-30160F8A11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702F644D-5C5E-B5FB-5DF0-EC6B8ADE37A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5384B245-D16D-4BB3-9E6A-D8D07FB7E0E5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39ABF74-5E86-14CD-9F9C-16A8D031DE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7773A0-B412-426F-86D8-ADAA7185B0A9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232450" name="Rectangle 2">
            <a:extLst>
              <a:ext uri="{FF2B5EF4-FFF2-40B4-BE49-F238E27FC236}">
                <a16:creationId xmlns:a16="http://schemas.microsoft.com/office/drawing/2014/main" id="{7A1BC3C9-0E1A-5EDD-8868-4F75F0954D9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>
            <a:extLst>
              <a:ext uri="{FF2B5EF4-FFF2-40B4-BE49-F238E27FC236}">
                <a16:creationId xmlns:a16="http://schemas.microsoft.com/office/drawing/2014/main" id="{F7D4FA35-C0F9-F771-0BFA-69521C017D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74D95-208C-97D1-E9A5-860230E51B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6CA534-39AB-4E49-4DC0-A5AAAC0275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F7D0BC-D8B2-DA67-7561-554DE1D1B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200B2-4E54-0980-CA20-05B7277DF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296EDA-8AD0-38E1-A00C-2D9F03E32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40661-DE7A-4460-92A0-C7DD18F888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4971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F345A-BB92-9AD7-5066-A036AE68B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35E388-8BF7-FAFF-9C80-3333120313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1CF404-9B49-8777-BB0E-8C3EE1F52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88DF01-0992-478A-25BB-C41213A60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C5E9A6-9EA5-8BB1-3BBC-2A4E37F25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3BD7B-EA30-4CB7-8557-990DDBE2EC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6494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1B862-509D-FF9E-F1C3-88E14DDF82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F56C20-34BB-979C-2998-9397FD58B8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30A28F-145C-947D-F442-2C6E6DD87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3CA32-5509-2AE6-B765-4CD4C5847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CD6CC-141E-7B89-884F-E5711EF47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D8A86-8402-478D-94A5-682C4DC34A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4202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08259-0877-A3B4-17A1-709B08611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3590B0-0549-D28D-D8B6-EE45252616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A2CA1D-68DD-ED4C-2309-B33EABA80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60D5C-AFEA-DCE4-280D-DA0E3EE32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139F51-A955-C9CE-0DF8-0E1601D10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B2492D-89B0-4E6D-A0CA-610283A2D5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2796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BE505-B46B-5B2E-E5B0-1EB0891F7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2B72D9-7734-2BEA-EC90-D9F81115A4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A5D57B-7F59-7656-002B-F80718180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2E7402-66EA-21C8-8833-921E55224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72566C-AD21-96DA-6003-56FAF08C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2708A-FAD9-4857-A2D7-255860F3BF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765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40FC8-1E12-1B80-32C7-8C032C986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56680B-E175-CAD0-82D7-C25D7CA503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A378EE-124E-313F-723D-2A5001D883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952928-446D-913F-2FF3-9EB8C1B0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55E659-ED66-E476-18CC-0DE754473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B73B0-DBC4-6F66-E122-41CD488B1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3D7B86-5B5B-4649-96A1-3BB5352F38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7129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6E099-C69B-BB13-4141-C55B15D49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8DFD51-DFAA-C65A-54FC-F16617C2C4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A386FC-1B19-F99A-2BF2-0933B1B55F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467B31-D190-3753-4F0C-04B7CD54B9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9A400F-C12B-B909-4E56-BACF4208DD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EDB823-2397-20D2-6AB9-F9C86337C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4BF0F2-015A-E498-595F-BA7F86137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8AEBB6-309F-BDAA-F73D-836E37866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3E2A5-B92B-4454-AC44-6D923CF8B0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0289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FF42D-EF16-2FC6-B15D-83C5BBE1E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0451AC-334F-A9CE-35E1-80FBF15AA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73558B-A239-AA1B-BF6E-3ADFEC313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61DC32-4252-D275-60ED-5D0EC0B83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8680E-0084-4B04-A5B4-7D37066211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6465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B1BC49-16C9-FCC9-6A8D-1EFD2C5A7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C63A92-9162-27ED-359F-643C42DDB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9AE614-9BA8-2B42-29BB-4551A739D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DE163-AA3A-43DC-845B-8C3E138F45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3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7AF43-9F7D-5772-36D7-A1B0AD33F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90D78-5C05-D19F-6349-407F6B277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92D6D4-262C-5F05-6E87-3FE4B6FDA9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E124FF-74D8-BB85-06B0-1DD13AF62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E64E69-D298-F517-7679-747D8FD7F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9C76B5-6A8E-9481-4B17-A21F4B9A2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733E2-403F-4F92-9F0C-EF1779F340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4962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0A1B9-6AD6-3E1E-BC0B-BA82B93E1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A5D891-00A4-4C1A-EE06-0215EF8881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BE363B-A3BB-187B-54A1-90928A1E22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2CA46C-AAA9-F2DF-D7F4-3AFA3F642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7B6180-98A6-6D07-A6CC-5A5841629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B386FD-E915-F669-95EB-3B056B4BD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0FA4B-1EE9-41A1-8AAA-DEED6EA807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4047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9F6F3DD-59CC-7F0C-0628-F92388CE84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ABF6AAE-0D38-E6EB-2A4E-E46EA025A5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CBFAC2A-1CD6-B620-3E7E-FFD8258665A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0D31AFE-E49C-55FB-CF1C-2B98A1F442D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1D4CEC74-533B-5060-DBA2-DA5857ECF29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BF1C3F8B-5CEA-442C-B7A3-019A589FF56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oleObject" Target="../embeddings/oleObject7.bin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Text Box 2">
            <a:extLst>
              <a:ext uri="{FF2B5EF4-FFF2-40B4-BE49-F238E27FC236}">
                <a16:creationId xmlns:a16="http://schemas.microsoft.com/office/drawing/2014/main" id="{8BE150C2-564E-BC37-2BCE-0084A2D099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1219200"/>
            <a:ext cx="7289800" cy="400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Slides for</a:t>
            </a:r>
          </a:p>
          <a:p>
            <a:r>
              <a:rPr lang="en-US" altLang="en-US" sz="3600"/>
              <a:t>MS-Access Tutorial </a:t>
            </a:r>
          </a:p>
          <a:p>
            <a:endParaRPr lang="en-US" altLang="en-US"/>
          </a:p>
          <a:p>
            <a:r>
              <a:rPr lang="en-US" altLang="en-US"/>
              <a:t>Soren Lauesen</a:t>
            </a:r>
          </a:p>
          <a:p>
            <a:endParaRPr lang="en-US" altLang="en-US"/>
          </a:p>
          <a:p>
            <a:r>
              <a:rPr lang="en-US" altLang="en-US" sz="2400"/>
              <a:t>4. Queries - computed tables</a:t>
            </a:r>
            <a:endParaRPr lang="da-DK" altLang="en-US" sz="2400"/>
          </a:p>
          <a:p>
            <a:endParaRPr lang="en-US" altLang="en-US"/>
          </a:p>
          <a:p>
            <a:r>
              <a:rPr lang="da-DK" altLang="en-US"/>
              <a:t>Version 2.4. August </a:t>
            </a:r>
            <a:r>
              <a:rPr lang="en-US" altLang="en-US"/>
              <a:t>2007</a:t>
            </a:r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r>
              <a:rPr lang="en-US" altLang="en-US" b="0"/>
              <a:t>© 2007, Soren Lauesen. Permission is granted to make copies on a non-profit basis as long as the source is clearly stated.</a:t>
            </a:r>
            <a:r>
              <a:rPr lang="en-US" altLang="en-US"/>
              <a:t> </a:t>
            </a:r>
            <a:endParaRPr lang="da-DK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Text Box 2">
            <a:extLst>
              <a:ext uri="{FF2B5EF4-FFF2-40B4-BE49-F238E27FC236}">
                <a16:creationId xmlns:a16="http://schemas.microsoft.com/office/drawing/2014/main" id="{F2ACA160-AE7A-A95C-8FAC-37C6D51388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4.7  Bound main form</a:t>
            </a:r>
          </a:p>
        </p:txBody>
      </p:sp>
      <p:pic>
        <p:nvPicPr>
          <p:cNvPr id="225284" name="Picture 4">
            <a:extLst>
              <a:ext uri="{FF2B5EF4-FFF2-40B4-BE49-F238E27FC236}">
                <a16:creationId xmlns:a16="http://schemas.microsoft.com/office/drawing/2014/main" id="{39B15908-C6C2-9142-5EBF-3F60DE21D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581025"/>
            <a:ext cx="3933825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286" name="Picture 6">
            <a:extLst>
              <a:ext uri="{FF2B5EF4-FFF2-40B4-BE49-F238E27FC236}">
                <a16:creationId xmlns:a16="http://schemas.microsoft.com/office/drawing/2014/main" id="{F4909022-F094-A98E-6B6B-F6DF66814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025" y="1468438"/>
            <a:ext cx="3581400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287" name="AutoShape 7">
            <a:extLst>
              <a:ext uri="{FF2B5EF4-FFF2-40B4-BE49-F238E27FC236}">
                <a16:creationId xmlns:a16="http://schemas.microsoft.com/office/drawing/2014/main" id="{F55DEDCA-7588-06DE-2680-EBF14AACA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8400" y="581025"/>
            <a:ext cx="1358900" cy="323850"/>
          </a:xfrm>
          <a:prstGeom prst="wedgeRoundRectCallout">
            <a:avLst>
              <a:gd name="adj1" fmla="val -112852"/>
              <a:gd name="adj2" fmla="val 8627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>
                <a:sym typeface="Symbol" panose="05050102010706020507" pitchFamily="18" charset="2"/>
              </a:rPr>
              <a:t>Wanted result</a:t>
            </a:r>
            <a:endParaRPr lang="en-US" altLang="en-US" sz="1400"/>
          </a:p>
        </p:txBody>
      </p:sp>
      <p:graphicFrame>
        <p:nvGraphicFramePr>
          <p:cNvPr id="225290" name="Object 10">
            <a:extLst>
              <a:ext uri="{FF2B5EF4-FFF2-40B4-BE49-F238E27FC236}">
                <a16:creationId xmlns:a16="http://schemas.microsoft.com/office/drawing/2014/main" id="{4C217D53-8D06-10C3-7273-ED411E3992C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5313" y="3841750"/>
          <a:ext cx="7097712" cy="292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billede" r:id="rId5" imgW="7095238" imgH="2924583" progId="Paint.Picture">
                  <p:embed/>
                </p:oleObj>
              </mc:Choice>
              <mc:Fallback>
                <p:oleObj name="Bitmapbillede" r:id="rId5" imgW="7095238" imgH="2924583" progId="Paint.Picture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313" y="3841750"/>
                        <a:ext cx="7097712" cy="292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288" name="AutoShape 8">
            <a:extLst>
              <a:ext uri="{FF2B5EF4-FFF2-40B4-BE49-F238E27FC236}">
                <a16:creationId xmlns:a16="http://schemas.microsoft.com/office/drawing/2014/main" id="{B5F2AF73-D265-F8D5-C1CD-E2897DA33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2163" y="4179888"/>
            <a:ext cx="1198562" cy="552450"/>
          </a:xfrm>
          <a:prstGeom prst="wedgeRoundRectCallout">
            <a:avLst>
              <a:gd name="adj1" fmla="val -89866"/>
              <a:gd name="adj2" fmla="val 15545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>
                <a:sym typeface="Symbol" panose="05050102010706020507" pitchFamily="18" charset="2"/>
              </a:rPr>
              <a:t>Query for</a:t>
            </a:r>
          </a:p>
          <a:p>
            <a:r>
              <a:rPr lang="en-US" altLang="en-US" sz="1400">
                <a:sym typeface="Symbol" panose="05050102010706020507" pitchFamily="18" charset="2"/>
              </a:rPr>
              <a:t>the subform</a:t>
            </a:r>
            <a:endParaRPr lang="en-US" altLang="en-US" sz="1400"/>
          </a:p>
        </p:txBody>
      </p:sp>
      <p:sp>
        <p:nvSpPr>
          <p:cNvPr id="225289" name="AutoShape 9">
            <a:extLst>
              <a:ext uri="{FF2B5EF4-FFF2-40B4-BE49-F238E27FC236}">
                <a16:creationId xmlns:a16="http://schemas.microsoft.com/office/drawing/2014/main" id="{B3469CCA-2CC3-9A39-88B3-DA8AED7F4A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2163" y="4179888"/>
            <a:ext cx="1198562" cy="552450"/>
          </a:xfrm>
          <a:prstGeom prst="wedgeRoundRectCallout">
            <a:avLst>
              <a:gd name="adj1" fmla="val -14634"/>
              <a:gd name="adj2" fmla="val -28362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>
                <a:sym typeface="Symbol" panose="05050102010706020507" pitchFamily="18" charset="2"/>
              </a:rPr>
              <a:t>Query for</a:t>
            </a:r>
          </a:p>
          <a:p>
            <a:r>
              <a:rPr lang="en-US" altLang="en-US" sz="1400">
                <a:sym typeface="Symbol" panose="05050102010706020507" pitchFamily="18" charset="2"/>
              </a:rPr>
              <a:t>the subform</a:t>
            </a:r>
            <a:endParaRPr lang="en-US" altLang="en-US" sz="1400"/>
          </a:p>
        </p:txBody>
      </p:sp>
      <p:sp>
        <p:nvSpPr>
          <p:cNvPr id="225291" name="AutoShape 11">
            <a:extLst>
              <a:ext uri="{FF2B5EF4-FFF2-40B4-BE49-F238E27FC236}">
                <a16:creationId xmlns:a16="http://schemas.microsoft.com/office/drawing/2014/main" id="{823CE6B0-8F99-9560-35E8-5BB01810E8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7025" y="1147763"/>
            <a:ext cx="1682750" cy="257175"/>
          </a:xfrm>
          <a:prstGeom prst="wedgeRoundRectCallout">
            <a:avLst>
              <a:gd name="adj1" fmla="val -78301"/>
              <a:gd name="adj2" fmla="val 1666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>
                <a:sym typeface="Symbol" panose="05050102010706020507" pitchFamily="18" charset="2"/>
              </a:rPr>
              <a:t>RecordSource = qryStay</a:t>
            </a:r>
            <a:endParaRPr lang="en-US" altLang="en-US" sz="1000"/>
          </a:p>
        </p:txBody>
      </p:sp>
      <p:sp>
        <p:nvSpPr>
          <p:cNvPr id="225292" name="AutoShape 12">
            <a:extLst>
              <a:ext uri="{FF2B5EF4-FFF2-40B4-BE49-F238E27FC236}">
                <a16:creationId xmlns:a16="http://schemas.microsoft.com/office/drawing/2014/main" id="{5700DE91-EFA7-B7E5-D748-38AE07D606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2763" y="2611438"/>
            <a:ext cx="2147887" cy="257175"/>
          </a:xfrm>
          <a:prstGeom prst="wedgeRoundRectCallout">
            <a:avLst>
              <a:gd name="adj1" fmla="val 71875"/>
              <a:gd name="adj2" fmla="val -21172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>
                <a:sym typeface="Symbol" panose="05050102010706020507" pitchFamily="18" charset="2"/>
              </a:rPr>
              <a:t>RecordSource = qryStayRooms</a:t>
            </a:r>
            <a:endParaRPr lang="en-US" altLang="en-US" sz="1000"/>
          </a:p>
        </p:txBody>
      </p:sp>
      <p:sp>
        <p:nvSpPr>
          <p:cNvPr id="225293" name="AutoShape 13">
            <a:extLst>
              <a:ext uri="{FF2B5EF4-FFF2-40B4-BE49-F238E27FC236}">
                <a16:creationId xmlns:a16="http://schemas.microsoft.com/office/drawing/2014/main" id="{C9AF47CC-1060-E0C0-CC87-F1B919829C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350" y="2611438"/>
            <a:ext cx="936625" cy="422275"/>
          </a:xfrm>
          <a:prstGeom prst="wedgeRoundRectCallout">
            <a:avLst>
              <a:gd name="adj1" fmla="val 53727"/>
              <a:gd name="adj2" fmla="val -13646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>
                <a:sym typeface="Symbol" panose="05050102010706020507" pitchFamily="18" charset="2"/>
              </a:rPr>
              <a:t>Link to main </a:t>
            </a:r>
          </a:p>
          <a:p>
            <a:pPr algn="l"/>
            <a:r>
              <a:rPr lang="en-US" altLang="en-US" sz="1000">
                <a:sym typeface="Symbol" panose="05050102010706020507" pitchFamily="18" charset="2"/>
              </a:rPr>
              <a:t>form stayID</a:t>
            </a:r>
            <a:endParaRPr lang="en-US" altLang="en-US" sz="1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0" name="Text Box 192">
            <a:extLst>
              <a:ext uri="{FF2B5EF4-FFF2-40B4-BE49-F238E27FC236}">
                <a16:creationId xmlns:a16="http://schemas.microsoft.com/office/drawing/2014/main" id="{278B8502-4C04-2BF4-27F8-C45857B092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4.1  Query - join two tables</a:t>
            </a:r>
          </a:p>
        </p:txBody>
      </p:sp>
      <p:pic>
        <p:nvPicPr>
          <p:cNvPr id="2288" name="Picture 240">
            <a:extLst>
              <a:ext uri="{FF2B5EF4-FFF2-40B4-BE49-F238E27FC236}">
                <a16:creationId xmlns:a16="http://schemas.microsoft.com/office/drawing/2014/main" id="{75F13FC3-1565-222D-728B-B358C83503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581025"/>
            <a:ext cx="3238500" cy="279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299" name="Object 251">
            <a:extLst>
              <a:ext uri="{FF2B5EF4-FFF2-40B4-BE49-F238E27FC236}">
                <a16:creationId xmlns:a16="http://schemas.microsoft.com/office/drawing/2014/main" id="{E804D473-EC7E-5406-354C-C24A3BC5413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35075" y="2149475"/>
          <a:ext cx="4133850" cy="311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billede" r:id="rId4" imgW="4133333" imgH="3115110" progId="Paint.Picture">
                  <p:embed/>
                </p:oleObj>
              </mc:Choice>
              <mc:Fallback>
                <p:oleObj name="Bitmapbillede" r:id="rId4" imgW="4133333" imgH="3115110" progId="Paint.Picture">
                  <p:embed/>
                  <p:pic>
                    <p:nvPicPr>
                      <p:cNvPr id="0" name="Object 2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5075" y="2149475"/>
                        <a:ext cx="4133850" cy="311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87" name="Picture 239">
            <a:extLst>
              <a:ext uri="{FF2B5EF4-FFF2-40B4-BE49-F238E27FC236}">
                <a16:creationId xmlns:a16="http://schemas.microsoft.com/office/drawing/2014/main" id="{D550D1B3-D0DC-042B-E112-D1F56C4CD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581025"/>
            <a:ext cx="3362325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79" name="AutoShape 231">
            <a:extLst>
              <a:ext uri="{FF2B5EF4-FFF2-40B4-BE49-F238E27FC236}">
                <a16:creationId xmlns:a16="http://schemas.microsoft.com/office/drawing/2014/main" id="{C4114C92-F43E-E308-E814-3736B55372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1600200"/>
            <a:ext cx="771525" cy="422275"/>
          </a:xfrm>
          <a:prstGeom prst="wedgeRoundRectCallout">
            <a:avLst>
              <a:gd name="adj1" fmla="val -167282"/>
              <a:gd name="adj2" fmla="val -3157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Computed</a:t>
            </a:r>
          </a:p>
          <a:p>
            <a:r>
              <a:rPr lang="en-US" altLang="en-US" sz="1000"/>
              <a:t>tables</a:t>
            </a:r>
          </a:p>
        </p:txBody>
      </p:sp>
      <p:sp>
        <p:nvSpPr>
          <p:cNvPr id="2289" name="AutoShape 241">
            <a:extLst>
              <a:ext uri="{FF2B5EF4-FFF2-40B4-BE49-F238E27FC236}">
                <a16:creationId xmlns:a16="http://schemas.microsoft.com/office/drawing/2014/main" id="{AB578663-DB26-44A4-EABB-595FEB9401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9013" y="1600200"/>
            <a:ext cx="523875" cy="422275"/>
          </a:xfrm>
          <a:prstGeom prst="wedgeRoundRectCallout">
            <a:avLst>
              <a:gd name="adj1" fmla="val -196366"/>
              <a:gd name="adj2" fmla="val -10375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Tables</a:t>
            </a:r>
          </a:p>
          <a:p>
            <a:r>
              <a:rPr lang="en-US" altLang="en-US" sz="1000"/>
              <a:t>to join</a:t>
            </a:r>
          </a:p>
        </p:txBody>
      </p:sp>
      <p:sp>
        <p:nvSpPr>
          <p:cNvPr id="2290" name="AutoShape 242">
            <a:extLst>
              <a:ext uri="{FF2B5EF4-FFF2-40B4-BE49-F238E27FC236}">
                <a16:creationId xmlns:a16="http://schemas.microsoft.com/office/drawing/2014/main" id="{71B3ED87-4AF1-3107-8980-842BFA2EA5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9013" y="1600200"/>
            <a:ext cx="523875" cy="422275"/>
          </a:xfrm>
          <a:prstGeom prst="wedgeRoundRectCallout">
            <a:avLst>
              <a:gd name="adj1" fmla="val -167273"/>
              <a:gd name="adj2" fmla="val 9173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Tables</a:t>
            </a:r>
          </a:p>
          <a:p>
            <a:r>
              <a:rPr lang="en-US" altLang="en-US" sz="1000"/>
              <a:t>to join</a:t>
            </a:r>
          </a:p>
        </p:txBody>
      </p:sp>
      <p:sp>
        <p:nvSpPr>
          <p:cNvPr id="2291" name="AutoShape 243">
            <a:extLst>
              <a:ext uri="{FF2B5EF4-FFF2-40B4-BE49-F238E27FC236}">
                <a16:creationId xmlns:a16="http://schemas.microsoft.com/office/drawing/2014/main" id="{9114CE04-C6DE-8016-905F-8B688805AD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8138" y="2949575"/>
            <a:ext cx="950912" cy="422275"/>
          </a:xfrm>
          <a:prstGeom prst="wedgeRoundRectCallout">
            <a:avLst>
              <a:gd name="adj1" fmla="val -130134"/>
              <a:gd name="adj2" fmla="val -6315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Drag wanted</a:t>
            </a:r>
          </a:p>
          <a:p>
            <a:r>
              <a:rPr lang="en-US" altLang="en-US" sz="1000"/>
              <a:t>fields to grid.</a:t>
            </a:r>
          </a:p>
        </p:txBody>
      </p:sp>
      <p:sp>
        <p:nvSpPr>
          <p:cNvPr id="2292" name="AutoShape 244">
            <a:extLst>
              <a:ext uri="{FF2B5EF4-FFF2-40B4-BE49-F238E27FC236}">
                <a16:creationId xmlns:a16="http://schemas.microsoft.com/office/drawing/2014/main" id="{34D82FD0-12BA-B5C3-7987-1F87DF977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0188" y="2943225"/>
            <a:ext cx="1169987" cy="587375"/>
          </a:xfrm>
          <a:prstGeom prst="wedgeRoundRectCallout">
            <a:avLst>
              <a:gd name="adj1" fmla="val -214255"/>
              <a:gd name="adj2" fmla="val 25188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Drag the wanted</a:t>
            </a:r>
          </a:p>
          <a:p>
            <a:r>
              <a:rPr lang="en-US" altLang="en-US" sz="1000"/>
              <a:t>fields to grid.</a:t>
            </a:r>
          </a:p>
          <a:p>
            <a:r>
              <a:rPr lang="en-US" altLang="en-US" sz="1000"/>
              <a:t>(Or double click)</a:t>
            </a:r>
          </a:p>
        </p:txBody>
      </p:sp>
      <p:pic>
        <p:nvPicPr>
          <p:cNvPr id="2297" name="Picture 249">
            <a:extLst>
              <a:ext uri="{FF2B5EF4-FFF2-40B4-BE49-F238E27FC236}">
                <a16:creationId xmlns:a16="http://schemas.microsoft.com/office/drawing/2014/main" id="{F8412C88-5604-F235-FB4C-980BAEA88D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75" y="4608513"/>
            <a:ext cx="421005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76" name="AutoShape 228">
            <a:extLst>
              <a:ext uri="{FF2B5EF4-FFF2-40B4-BE49-F238E27FC236}">
                <a16:creationId xmlns:a16="http://schemas.microsoft.com/office/drawing/2014/main" id="{DC325B7E-78F2-1387-57A1-38F6E78135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125" y="5540375"/>
            <a:ext cx="1484313" cy="781050"/>
          </a:xfrm>
          <a:prstGeom prst="wedgeRoundRectCallout">
            <a:avLst>
              <a:gd name="adj1" fmla="val 94171"/>
              <a:gd name="adj2" fmla="val -2317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400"/>
              <a:t>Wanted:</a:t>
            </a:r>
          </a:p>
          <a:p>
            <a:pPr algn="l"/>
            <a:r>
              <a:rPr lang="en-US" altLang="en-US" sz="1400"/>
              <a:t>List of stays</a:t>
            </a:r>
          </a:p>
          <a:p>
            <a:pPr algn="l"/>
            <a:r>
              <a:rPr lang="en-US" altLang="en-US" sz="1400"/>
              <a:t>with guest data</a:t>
            </a:r>
          </a:p>
        </p:txBody>
      </p:sp>
      <p:sp>
        <p:nvSpPr>
          <p:cNvPr id="2293" name="AutoShape 245">
            <a:extLst>
              <a:ext uri="{FF2B5EF4-FFF2-40B4-BE49-F238E27FC236}">
                <a16:creationId xmlns:a16="http://schemas.microsoft.com/office/drawing/2014/main" id="{B3303E1C-F339-138F-82CE-FE147237F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4813" y="3870325"/>
            <a:ext cx="747712" cy="422275"/>
          </a:xfrm>
          <a:prstGeom prst="wedgeRoundRectCallout">
            <a:avLst>
              <a:gd name="adj1" fmla="val -96921"/>
              <a:gd name="adj2" fmla="val 18120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Datasheet</a:t>
            </a:r>
          </a:p>
          <a:p>
            <a:r>
              <a:rPr lang="en-US" altLang="en-US" sz="1000"/>
              <a:t>view</a:t>
            </a:r>
          </a:p>
        </p:txBody>
      </p:sp>
      <p:sp>
        <p:nvSpPr>
          <p:cNvPr id="2298" name="AutoShape 250">
            <a:extLst>
              <a:ext uri="{FF2B5EF4-FFF2-40B4-BE49-F238E27FC236}">
                <a16:creationId xmlns:a16="http://schemas.microsoft.com/office/drawing/2014/main" id="{4E467990-4058-716A-A4E0-3ADC96E21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3763" y="5143500"/>
            <a:ext cx="1062037" cy="323850"/>
          </a:xfrm>
          <a:prstGeom prst="wedgeRoundRectCallout">
            <a:avLst>
              <a:gd name="adj1" fmla="val 79894"/>
              <a:gd name="adj2" fmla="val -14068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400"/>
              <a:t>Query grid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Text Box 2">
            <a:extLst>
              <a:ext uri="{FF2B5EF4-FFF2-40B4-BE49-F238E27FC236}">
                <a16:creationId xmlns:a16="http://schemas.microsoft.com/office/drawing/2014/main" id="{86321F6C-EC78-6126-260B-2D61DCE732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u="sng">
                <a:latin typeface="Arial" panose="020B0604020202020204" pitchFamily="34" charset="0"/>
              </a:rPr>
              <a:t>Fig 4.2  </a:t>
            </a:r>
            <a:r>
              <a:rPr lang="da-DK" altLang="en-US" u="sng">
                <a:latin typeface="Arial" panose="020B0604020202020204" pitchFamily="34" charset="0"/>
              </a:rPr>
              <a:t>What</a:t>
            </a:r>
            <a:r>
              <a:rPr lang="en-US" altLang="en-US" u="sng">
                <a:latin typeface="Arial" panose="020B0604020202020204" pitchFamily="34" charset="0"/>
              </a:rPr>
              <a:t> SQL</a:t>
            </a:r>
            <a:r>
              <a:rPr lang="da-DK" altLang="en-US" u="sng">
                <a:latin typeface="Arial" panose="020B0604020202020204" pitchFamily="34" charset="0"/>
              </a:rPr>
              <a:t> does step-by-step</a:t>
            </a:r>
            <a:endParaRPr lang="en-US" altLang="en-US" u="sng">
              <a:latin typeface="Arial" panose="020B0604020202020204" pitchFamily="34" charset="0"/>
            </a:endParaRPr>
          </a:p>
        </p:txBody>
      </p:sp>
      <p:grpSp>
        <p:nvGrpSpPr>
          <p:cNvPr id="213008" name="Group 16">
            <a:extLst>
              <a:ext uri="{FF2B5EF4-FFF2-40B4-BE49-F238E27FC236}">
                <a16:creationId xmlns:a16="http://schemas.microsoft.com/office/drawing/2014/main" id="{9D55CBE4-B045-B6E3-EF3A-E1C9576014F2}"/>
              </a:ext>
            </a:extLst>
          </p:cNvPr>
          <p:cNvGrpSpPr>
            <a:grpSpLocks/>
          </p:cNvGrpSpPr>
          <p:nvPr/>
        </p:nvGrpSpPr>
        <p:grpSpPr bwMode="auto">
          <a:xfrm>
            <a:off x="1970088" y="3636963"/>
            <a:ext cx="2492375" cy="2625725"/>
            <a:chOff x="1280" y="2936"/>
            <a:chExt cx="1816" cy="1792"/>
          </a:xfrm>
        </p:grpSpPr>
        <p:sp>
          <p:nvSpPr>
            <p:cNvPr id="213009" name="Rectangle 17">
              <a:extLst>
                <a:ext uri="{FF2B5EF4-FFF2-40B4-BE49-F238E27FC236}">
                  <a16:creationId xmlns:a16="http://schemas.microsoft.com/office/drawing/2014/main" id="{0C81C05F-BC49-08BB-ADEF-AA61FACEE3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0" y="2936"/>
              <a:ext cx="1816" cy="17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3010" name="Line 18">
              <a:extLst>
                <a:ext uri="{FF2B5EF4-FFF2-40B4-BE49-F238E27FC236}">
                  <a16:creationId xmlns:a16="http://schemas.microsoft.com/office/drawing/2014/main" id="{B283D5DA-3EF9-19DB-01DB-AFDBD5FF99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0" y="3200"/>
              <a:ext cx="18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3011" name="Line 19">
              <a:extLst>
                <a:ext uri="{FF2B5EF4-FFF2-40B4-BE49-F238E27FC236}">
                  <a16:creationId xmlns:a16="http://schemas.microsoft.com/office/drawing/2014/main" id="{5C7C84D8-D41A-BE60-C3EB-EC1B3927D8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0" y="3456"/>
              <a:ext cx="18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3012" name="Line 20">
              <a:extLst>
                <a:ext uri="{FF2B5EF4-FFF2-40B4-BE49-F238E27FC236}">
                  <a16:creationId xmlns:a16="http://schemas.microsoft.com/office/drawing/2014/main" id="{46172C70-2402-2582-80B9-B0137FA708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0" y="3712"/>
              <a:ext cx="18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3013" name="Line 21">
              <a:extLst>
                <a:ext uri="{FF2B5EF4-FFF2-40B4-BE49-F238E27FC236}">
                  <a16:creationId xmlns:a16="http://schemas.microsoft.com/office/drawing/2014/main" id="{128294DD-FCB9-AB35-F3F2-E6B7C3F1D3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0" y="3968"/>
              <a:ext cx="18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3014" name="Line 22">
              <a:extLst>
                <a:ext uri="{FF2B5EF4-FFF2-40B4-BE49-F238E27FC236}">
                  <a16:creationId xmlns:a16="http://schemas.microsoft.com/office/drawing/2014/main" id="{EBDCA76E-D556-8815-73D0-893DE45809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0" y="4224"/>
              <a:ext cx="18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3015" name="Line 23">
              <a:extLst>
                <a:ext uri="{FF2B5EF4-FFF2-40B4-BE49-F238E27FC236}">
                  <a16:creationId xmlns:a16="http://schemas.microsoft.com/office/drawing/2014/main" id="{C678C00E-7990-39FA-B9F3-83F7C14C46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0" y="4480"/>
              <a:ext cx="18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3016" name="Line 24">
              <a:extLst>
                <a:ext uri="{FF2B5EF4-FFF2-40B4-BE49-F238E27FC236}">
                  <a16:creationId xmlns:a16="http://schemas.microsoft.com/office/drawing/2014/main" id="{3B524F80-09C5-7A79-7916-2AAC9EB797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43" y="2936"/>
              <a:ext cx="0" cy="17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3017" name="Line 25">
              <a:extLst>
                <a:ext uri="{FF2B5EF4-FFF2-40B4-BE49-F238E27FC236}">
                  <a16:creationId xmlns:a16="http://schemas.microsoft.com/office/drawing/2014/main" id="{29163750-B4B0-472D-233A-ACDC6AB29D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06" y="2936"/>
              <a:ext cx="0" cy="17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3018" name="Line 26">
              <a:extLst>
                <a:ext uri="{FF2B5EF4-FFF2-40B4-BE49-F238E27FC236}">
                  <a16:creationId xmlns:a16="http://schemas.microsoft.com/office/drawing/2014/main" id="{78E1BF18-6FFF-5992-598D-CBACF3F2FF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69" y="2936"/>
              <a:ext cx="0" cy="17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3019" name="Line 27">
              <a:extLst>
                <a:ext uri="{FF2B5EF4-FFF2-40B4-BE49-F238E27FC236}">
                  <a16:creationId xmlns:a16="http://schemas.microsoft.com/office/drawing/2014/main" id="{2657064D-5D46-40AD-64E2-87008283E0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2" y="2936"/>
              <a:ext cx="0" cy="17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3020" name="Line 28">
              <a:extLst>
                <a:ext uri="{FF2B5EF4-FFF2-40B4-BE49-F238E27FC236}">
                  <a16:creationId xmlns:a16="http://schemas.microsoft.com/office/drawing/2014/main" id="{60CA99A2-3661-FD60-D7B6-F809E3B2E7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0" y="2936"/>
              <a:ext cx="0" cy="17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3021" name="Line 29">
              <a:extLst>
                <a:ext uri="{FF2B5EF4-FFF2-40B4-BE49-F238E27FC236}">
                  <a16:creationId xmlns:a16="http://schemas.microsoft.com/office/drawing/2014/main" id="{156EA4AD-6C1C-7FD5-F7FD-DC0FDBBB65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96" y="2936"/>
              <a:ext cx="0" cy="17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13024" name="Group 32">
            <a:extLst>
              <a:ext uri="{FF2B5EF4-FFF2-40B4-BE49-F238E27FC236}">
                <a16:creationId xmlns:a16="http://schemas.microsoft.com/office/drawing/2014/main" id="{40FD3D27-7B68-83EC-F7EB-44DC202E4E05}"/>
              </a:ext>
            </a:extLst>
          </p:cNvPr>
          <p:cNvGrpSpPr>
            <a:grpSpLocks/>
          </p:cNvGrpSpPr>
          <p:nvPr/>
        </p:nvGrpSpPr>
        <p:grpSpPr bwMode="auto">
          <a:xfrm>
            <a:off x="2095500" y="3725863"/>
            <a:ext cx="209550" cy="209550"/>
            <a:chOff x="588" y="2589"/>
            <a:chExt cx="132" cy="132"/>
          </a:xfrm>
        </p:grpSpPr>
        <p:sp>
          <p:nvSpPr>
            <p:cNvPr id="213025" name="Line 33">
              <a:extLst>
                <a:ext uri="{FF2B5EF4-FFF2-40B4-BE49-F238E27FC236}">
                  <a16:creationId xmlns:a16="http://schemas.microsoft.com/office/drawing/2014/main" id="{4A9BDFC8-9783-9707-DB99-126134D5F1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3026" name="Line 34">
              <a:extLst>
                <a:ext uri="{FF2B5EF4-FFF2-40B4-BE49-F238E27FC236}">
                  <a16:creationId xmlns:a16="http://schemas.microsoft.com/office/drawing/2014/main" id="{768FEBBD-353D-ADE5-BD15-CCFE898184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13027" name="Group 35">
            <a:extLst>
              <a:ext uri="{FF2B5EF4-FFF2-40B4-BE49-F238E27FC236}">
                <a16:creationId xmlns:a16="http://schemas.microsoft.com/office/drawing/2014/main" id="{9BBEC62B-57A0-2D6A-121B-529B5050E6B9}"/>
              </a:ext>
            </a:extLst>
          </p:cNvPr>
          <p:cNvGrpSpPr>
            <a:grpSpLocks/>
          </p:cNvGrpSpPr>
          <p:nvPr/>
        </p:nvGrpSpPr>
        <p:grpSpPr bwMode="auto">
          <a:xfrm>
            <a:off x="2095500" y="4100513"/>
            <a:ext cx="209550" cy="209550"/>
            <a:chOff x="588" y="2589"/>
            <a:chExt cx="132" cy="132"/>
          </a:xfrm>
        </p:grpSpPr>
        <p:sp>
          <p:nvSpPr>
            <p:cNvPr id="213028" name="Line 36">
              <a:extLst>
                <a:ext uri="{FF2B5EF4-FFF2-40B4-BE49-F238E27FC236}">
                  <a16:creationId xmlns:a16="http://schemas.microsoft.com/office/drawing/2014/main" id="{B370ABF5-4254-3500-00F3-F4B92E5A29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3029" name="Line 37">
              <a:extLst>
                <a:ext uri="{FF2B5EF4-FFF2-40B4-BE49-F238E27FC236}">
                  <a16:creationId xmlns:a16="http://schemas.microsoft.com/office/drawing/2014/main" id="{B4627508-FF43-87ED-0D9D-2041459607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13030" name="Group 38">
            <a:extLst>
              <a:ext uri="{FF2B5EF4-FFF2-40B4-BE49-F238E27FC236}">
                <a16:creationId xmlns:a16="http://schemas.microsoft.com/office/drawing/2014/main" id="{3B473A2D-2B8B-FBFC-3522-B63D519F574A}"/>
              </a:ext>
            </a:extLst>
          </p:cNvPr>
          <p:cNvGrpSpPr>
            <a:grpSpLocks/>
          </p:cNvGrpSpPr>
          <p:nvPr/>
        </p:nvGrpSpPr>
        <p:grpSpPr bwMode="auto">
          <a:xfrm>
            <a:off x="2095500" y="4475163"/>
            <a:ext cx="209550" cy="209550"/>
            <a:chOff x="588" y="2589"/>
            <a:chExt cx="132" cy="132"/>
          </a:xfrm>
        </p:grpSpPr>
        <p:sp>
          <p:nvSpPr>
            <p:cNvPr id="213031" name="Line 39">
              <a:extLst>
                <a:ext uri="{FF2B5EF4-FFF2-40B4-BE49-F238E27FC236}">
                  <a16:creationId xmlns:a16="http://schemas.microsoft.com/office/drawing/2014/main" id="{CC3C605B-BC1D-6B07-6E21-BEAE1475CE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3032" name="Line 40">
              <a:extLst>
                <a:ext uri="{FF2B5EF4-FFF2-40B4-BE49-F238E27FC236}">
                  <a16:creationId xmlns:a16="http://schemas.microsoft.com/office/drawing/2014/main" id="{7FA72A31-079D-278B-0D8E-A2B8930EDF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13033" name="Group 41">
            <a:extLst>
              <a:ext uri="{FF2B5EF4-FFF2-40B4-BE49-F238E27FC236}">
                <a16:creationId xmlns:a16="http://schemas.microsoft.com/office/drawing/2014/main" id="{38A14F8A-4860-F594-9B96-8190F813D4ED}"/>
              </a:ext>
            </a:extLst>
          </p:cNvPr>
          <p:cNvGrpSpPr>
            <a:grpSpLocks/>
          </p:cNvGrpSpPr>
          <p:nvPr/>
        </p:nvGrpSpPr>
        <p:grpSpPr bwMode="auto">
          <a:xfrm>
            <a:off x="3114675" y="4849813"/>
            <a:ext cx="209550" cy="209550"/>
            <a:chOff x="588" y="2589"/>
            <a:chExt cx="132" cy="132"/>
          </a:xfrm>
        </p:grpSpPr>
        <p:sp>
          <p:nvSpPr>
            <p:cNvPr id="213034" name="Line 42">
              <a:extLst>
                <a:ext uri="{FF2B5EF4-FFF2-40B4-BE49-F238E27FC236}">
                  <a16:creationId xmlns:a16="http://schemas.microsoft.com/office/drawing/2014/main" id="{982AF8D9-AF0A-3667-848C-13377D2BB1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3035" name="Line 43">
              <a:extLst>
                <a:ext uri="{FF2B5EF4-FFF2-40B4-BE49-F238E27FC236}">
                  <a16:creationId xmlns:a16="http://schemas.microsoft.com/office/drawing/2014/main" id="{33568C1C-D047-8747-7847-ACB8C20A4E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13036" name="Group 44">
            <a:extLst>
              <a:ext uri="{FF2B5EF4-FFF2-40B4-BE49-F238E27FC236}">
                <a16:creationId xmlns:a16="http://schemas.microsoft.com/office/drawing/2014/main" id="{B1A6A430-69C5-E2A2-F458-C69F07BB6E89}"/>
              </a:ext>
            </a:extLst>
          </p:cNvPr>
          <p:cNvGrpSpPr>
            <a:grpSpLocks/>
          </p:cNvGrpSpPr>
          <p:nvPr/>
        </p:nvGrpSpPr>
        <p:grpSpPr bwMode="auto">
          <a:xfrm>
            <a:off x="3613150" y="5588000"/>
            <a:ext cx="209550" cy="209550"/>
            <a:chOff x="588" y="2589"/>
            <a:chExt cx="132" cy="132"/>
          </a:xfrm>
        </p:grpSpPr>
        <p:sp>
          <p:nvSpPr>
            <p:cNvPr id="213037" name="Line 45">
              <a:extLst>
                <a:ext uri="{FF2B5EF4-FFF2-40B4-BE49-F238E27FC236}">
                  <a16:creationId xmlns:a16="http://schemas.microsoft.com/office/drawing/2014/main" id="{E8B68AD9-C0C1-220E-84A1-9AD984AA07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3038" name="Line 46">
              <a:extLst>
                <a:ext uri="{FF2B5EF4-FFF2-40B4-BE49-F238E27FC236}">
                  <a16:creationId xmlns:a16="http://schemas.microsoft.com/office/drawing/2014/main" id="{38D01F9F-0D62-7A34-1925-F8B9B2FB61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13039" name="Group 47">
            <a:extLst>
              <a:ext uri="{FF2B5EF4-FFF2-40B4-BE49-F238E27FC236}">
                <a16:creationId xmlns:a16="http://schemas.microsoft.com/office/drawing/2014/main" id="{FC6EB4D1-2B2D-3331-5E91-70FD1B9EC359}"/>
              </a:ext>
            </a:extLst>
          </p:cNvPr>
          <p:cNvGrpSpPr>
            <a:grpSpLocks/>
          </p:cNvGrpSpPr>
          <p:nvPr/>
        </p:nvGrpSpPr>
        <p:grpSpPr bwMode="auto">
          <a:xfrm>
            <a:off x="3114675" y="5211763"/>
            <a:ext cx="209550" cy="209550"/>
            <a:chOff x="588" y="2589"/>
            <a:chExt cx="132" cy="132"/>
          </a:xfrm>
        </p:grpSpPr>
        <p:sp>
          <p:nvSpPr>
            <p:cNvPr id="213040" name="Line 48">
              <a:extLst>
                <a:ext uri="{FF2B5EF4-FFF2-40B4-BE49-F238E27FC236}">
                  <a16:creationId xmlns:a16="http://schemas.microsoft.com/office/drawing/2014/main" id="{9D96B7E1-7BAF-5869-5974-365E5C7024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3041" name="Line 49">
              <a:extLst>
                <a:ext uri="{FF2B5EF4-FFF2-40B4-BE49-F238E27FC236}">
                  <a16:creationId xmlns:a16="http://schemas.microsoft.com/office/drawing/2014/main" id="{6B5732CB-5ADF-30CF-2787-20AB380C8C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13042" name="Group 50">
            <a:extLst>
              <a:ext uri="{FF2B5EF4-FFF2-40B4-BE49-F238E27FC236}">
                <a16:creationId xmlns:a16="http://schemas.microsoft.com/office/drawing/2014/main" id="{1C9930FF-A024-8BDD-91C1-37E1E1329F50}"/>
              </a:ext>
            </a:extLst>
          </p:cNvPr>
          <p:cNvGrpSpPr>
            <a:grpSpLocks/>
          </p:cNvGrpSpPr>
          <p:nvPr/>
        </p:nvGrpSpPr>
        <p:grpSpPr bwMode="auto">
          <a:xfrm>
            <a:off x="4092575" y="5962650"/>
            <a:ext cx="209550" cy="209550"/>
            <a:chOff x="588" y="2589"/>
            <a:chExt cx="132" cy="132"/>
          </a:xfrm>
        </p:grpSpPr>
        <p:sp>
          <p:nvSpPr>
            <p:cNvPr id="213043" name="Line 51">
              <a:extLst>
                <a:ext uri="{FF2B5EF4-FFF2-40B4-BE49-F238E27FC236}">
                  <a16:creationId xmlns:a16="http://schemas.microsoft.com/office/drawing/2014/main" id="{B4F40706-A9A1-A52A-7C02-5CF42D743B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3044" name="Line 52">
              <a:extLst>
                <a:ext uri="{FF2B5EF4-FFF2-40B4-BE49-F238E27FC236}">
                  <a16:creationId xmlns:a16="http://schemas.microsoft.com/office/drawing/2014/main" id="{FE09356C-4FC9-7210-2492-52E6DB970F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3045" name="Text Box 53">
            <a:extLst>
              <a:ext uri="{FF2B5EF4-FFF2-40B4-BE49-F238E27FC236}">
                <a16:creationId xmlns:a16="http://schemas.microsoft.com/office/drawing/2014/main" id="{2637D72E-EEF6-AA9F-49FC-58B09B5FD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7250" y="2063750"/>
            <a:ext cx="4378325" cy="444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a-DK" altLang="en-US" sz="1600">
                <a:latin typeface="Arial" panose="020B0604020202020204" pitchFamily="34" charset="0"/>
              </a:rPr>
              <a:t>a) 	</a:t>
            </a:r>
            <a:r>
              <a:rPr lang="da-DK" altLang="en-US" sz="1600" noProof="1">
                <a:latin typeface="Arial" panose="020B0604020202020204" pitchFamily="34" charset="0"/>
              </a:rPr>
              <a:t>Cartesian product: </a:t>
            </a:r>
          </a:p>
          <a:p>
            <a:r>
              <a:rPr lang="da-DK" altLang="en-US" sz="1600" b="0">
                <a:latin typeface="Arial" panose="020B0604020202020204" pitchFamily="34" charset="0"/>
              </a:rPr>
              <a:t>	</a:t>
            </a:r>
            <a:r>
              <a:rPr lang="da-DK" altLang="en-US" sz="1600" b="0" noProof="1">
                <a:latin typeface="Arial" panose="020B0604020202020204" pitchFamily="34" charset="0"/>
              </a:rPr>
              <a:t>5*7 combinations</a:t>
            </a:r>
            <a:r>
              <a:rPr lang="da-DK" altLang="en-US" sz="1600" b="0">
                <a:latin typeface="Arial" panose="020B0604020202020204" pitchFamily="34" charset="0"/>
              </a:rPr>
              <a:t> of guest and stay</a:t>
            </a:r>
            <a:endParaRPr lang="da-DK" altLang="en-US" sz="1600" b="0" noProof="1">
              <a:latin typeface="Arial" panose="020B0604020202020204" pitchFamily="34" charset="0"/>
            </a:endParaRPr>
          </a:p>
          <a:p>
            <a:pPr>
              <a:spcBef>
                <a:spcPct val="30000"/>
              </a:spcBef>
            </a:pPr>
            <a:r>
              <a:rPr lang="da-DK" altLang="en-US" sz="1600">
                <a:latin typeface="Arial" panose="020B0604020202020204" pitchFamily="34" charset="0"/>
              </a:rPr>
              <a:t>b) 	</a:t>
            </a:r>
            <a:r>
              <a:rPr lang="da-DK" altLang="en-US" sz="1600" noProof="1">
                <a:latin typeface="Arial" panose="020B0604020202020204" pitchFamily="34" charset="0"/>
              </a:rPr>
              <a:t>Join: </a:t>
            </a:r>
          </a:p>
          <a:p>
            <a:r>
              <a:rPr lang="da-DK" altLang="en-US" sz="1600" b="0">
                <a:latin typeface="Arial" panose="020B0604020202020204" pitchFamily="34" charset="0"/>
              </a:rPr>
              <a:t>	</a:t>
            </a:r>
            <a:r>
              <a:rPr lang="da-DK" altLang="en-US" sz="1600" b="0" noProof="1">
                <a:latin typeface="Arial" panose="020B0604020202020204" pitchFamily="34" charset="0"/>
              </a:rPr>
              <a:t>Include only those where </a:t>
            </a:r>
          </a:p>
          <a:p>
            <a:r>
              <a:rPr lang="da-DK" altLang="en-US" sz="1600" b="0">
                <a:latin typeface="Arial" panose="020B0604020202020204" pitchFamily="34" charset="0"/>
              </a:rPr>
              <a:t>	</a:t>
            </a:r>
            <a:r>
              <a:rPr lang="da-DK" altLang="en-US" sz="1600" b="0" noProof="1">
                <a:latin typeface="Arial" panose="020B0604020202020204" pitchFamily="34" charset="0"/>
              </a:rPr>
              <a:t>tblGuest.guestID = tblStay.guestID</a:t>
            </a:r>
          </a:p>
          <a:p>
            <a:pPr>
              <a:spcBef>
                <a:spcPct val="30000"/>
              </a:spcBef>
            </a:pPr>
            <a:r>
              <a:rPr lang="da-DK" altLang="en-US" sz="1600">
                <a:latin typeface="Arial" panose="020B0604020202020204" pitchFamily="34" charset="0"/>
              </a:rPr>
              <a:t>c) 	</a:t>
            </a:r>
            <a:r>
              <a:rPr lang="da-DK" altLang="en-US" sz="1600" noProof="1">
                <a:latin typeface="Arial" panose="020B0604020202020204" pitchFamily="34" charset="0"/>
              </a:rPr>
              <a:t>Where:</a:t>
            </a:r>
          </a:p>
          <a:p>
            <a:r>
              <a:rPr lang="da-DK" altLang="en-US" sz="1600" b="0">
                <a:latin typeface="Arial" panose="020B0604020202020204" pitchFamily="34" charset="0"/>
              </a:rPr>
              <a:t>	I</a:t>
            </a:r>
            <a:r>
              <a:rPr lang="da-DK" altLang="en-US" sz="1600" b="0" noProof="1">
                <a:latin typeface="Arial" panose="020B0604020202020204" pitchFamily="34" charset="0"/>
              </a:rPr>
              <a:t>nclude only those</a:t>
            </a:r>
            <a:r>
              <a:rPr lang="da-DK" altLang="en-US" sz="1600" b="0">
                <a:latin typeface="Arial" panose="020B0604020202020204" pitchFamily="34" charset="0"/>
              </a:rPr>
              <a:t> </a:t>
            </a:r>
            <a:r>
              <a:rPr lang="da-DK" altLang="en-US" sz="1600" b="0" noProof="1">
                <a:latin typeface="Arial" panose="020B0604020202020204" pitchFamily="34" charset="0"/>
              </a:rPr>
              <a:t>where </a:t>
            </a:r>
            <a:r>
              <a:rPr lang="da-DK" altLang="en-US" sz="1600" b="0">
                <a:latin typeface="Arial" panose="020B0604020202020204" pitchFamily="34" charset="0"/>
              </a:rPr>
              <a:t>. . .</a:t>
            </a:r>
            <a:endParaRPr lang="da-DK" altLang="en-US" sz="1600" b="0" noProof="1">
              <a:latin typeface="Arial" panose="020B0604020202020204" pitchFamily="34" charset="0"/>
            </a:endParaRPr>
          </a:p>
          <a:p>
            <a:pPr>
              <a:spcBef>
                <a:spcPct val="30000"/>
              </a:spcBef>
            </a:pPr>
            <a:r>
              <a:rPr lang="da-DK" altLang="en-US" sz="1600">
                <a:latin typeface="Arial" panose="020B0604020202020204" pitchFamily="34" charset="0"/>
              </a:rPr>
              <a:t>d) 	</a:t>
            </a:r>
            <a:r>
              <a:rPr lang="da-DK" altLang="en-US" sz="1600" noProof="1">
                <a:latin typeface="Arial" panose="020B0604020202020204" pitchFamily="34" charset="0"/>
              </a:rPr>
              <a:t>Group By:</a:t>
            </a:r>
          </a:p>
          <a:p>
            <a:r>
              <a:rPr lang="da-DK" altLang="en-US" sz="1600" b="0">
                <a:latin typeface="Arial" panose="020B0604020202020204" pitchFamily="34" charset="0"/>
              </a:rPr>
              <a:t>	</a:t>
            </a:r>
            <a:r>
              <a:rPr lang="da-DK" altLang="en-US" sz="1600" b="0" noProof="1">
                <a:latin typeface="Arial" panose="020B0604020202020204" pitchFamily="34" charset="0"/>
              </a:rPr>
              <a:t>Compress bundles of records to one</a:t>
            </a:r>
          </a:p>
          <a:p>
            <a:pPr>
              <a:spcBef>
                <a:spcPct val="30000"/>
              </a:spcBef>
            </a:pPr>
            <a:r>
              <a:rPr lang="da-DK" altLang="en-US" sz="1600">
                <a:latin typeface="Arial" panose="020B0604020202020204" pitchFamily="34" charset="0"/>
              </a:rPr>
              <a:t>e) 	Having</a:t>
            </a:r>
            <a:r>
              <a:rPr lang="da-DK" altLang="en-US" sz="1600" noProof="1">
                <a:latin typeface="Arial" panose="020B0604020202020204" pitchFamily="34" charset="0"/>
              </a:rPr>
              <a:t>:</a:t>
            </a:r>
          </a:p>
          <a:p>
            <a:r>
              <a:rPr lang="da-DK" altLang="en-US" sz="1600" b="0">
                <a:latin typeface="Arial" panose="020B0604020202020204" pitchFamily="34" charset="0"/>
              </a:rPr>
              <a:t>	Include only bundles where . . .</a:t>
            </a:r>
            <a:endParaRPr lang="da-DK" altLang="en-US" sz="1600" b="0" noProof="1">
              <a:latin typeface="Arial" panose="020B0604020202020204" pitchFamily="34" charset="0"/>
            </a:endParaRPr>
          </a:p>
          <a:p>
            <a:pPr>
              <a:spcBef>
                <a:spcPct val="30000"/>
              </a:spcBef>
            </a:pPr>
            <a:r>
              <a:rPr lang="da-DK" altLang="en-US" sz="1600">
                <a:latin typeface="Arial" panose="020B0604020202020204" pitchFamily="34" charset="0"/>
              </a:rPr>
              <a:t>f) 	Order By</a:t>
            </a:r>
            <a:r>
              <a:rPr lang="da-DK" altLang="en-US" sz="1600" noProof="1">
                <a:latin typeface="Arial" panose="020B0604020202020204" pitchFamily="34" charset="0"/>
              </a:rPr>
              <a:t>:</a:t>
            </a:r>
          </a:p>
          <a:p>
            <a:r>
              <a:rPr lang="da-DK" altLang="en-US" sz="1600" b="0">
                <a:latin typeface="Arial" panose="020B0604020202020204" pitchFamily="34" charset="0"/>
              </a:rPr>
              <a:t>	Sort the remaining records according to . . .</a:t>
            </a:r>
            <a:endParaRPr lang="da-DK" altLang="en-US" sz="1600" b="0" noProof="1">
              <a:latin typeface="Arial" panose="020B0604020202020204" pitchFamily="34" charset="0"/>
            </a:endParaRPr>
          </a:p>
          <a:p>
            <a:pPr>
              <a:spcBef>
                <a:spcPct val="30000"/>
              </a:spcBef>
            </a:pPr>
            <a:r>
              <a:rPr lang="da-DK" altLang="en-US" sz="1600">
                <a:latin typeface="Arial" panose="020B0604020202020204" pitchFamily="34" charset="0"/>
              </a:rPr>
              <a:t>g) 	</a:t>
            </a:r>
            <a:r>
              <a:rPr lang="da-DK" altLang="en-US" sz="1600" noProof="1">
                <a:latin typeface="Arial" panose="020B0604020202020204" pitchFamily="34" charset="0"/>
              </a:rPr>
              <a:t>Select:</a:t>
            </a:r>
          </a:p>
          <a:p>
            <a:r>
              <a:rPr lang="da-DK" altLang="en-US" sz="1600" b="0">
                <a:latin typeface="Arial" panose="020B0604020202020204" pitchFamily="34" charset="0"/>
              </a:rPr>
              <a:t>	</a:t>
            </a:r>
            <a:r>
              <a:rPr lang="da-DK" altLang="en-US" sz="1600" b="0" noProof="1">
                <a:latin typeface="Arial" panose="020B0604020202020204" pitchFamily="34" charset="0"/>
              </a:rPr>
              <a:t>Select and compute new fields,</a:t>
            </a:r>
          </a:p>
          <a:p>
            <a:r>
              <a:rPr lang="da-DK" altLang="en-US" sz="1600" b="0">
                <a:latin typeface="Arial" panose="020B0604020202020204" pitchFamily="34" charset="0"/>
              </a:rPr>
              <a:t>	</a:t>
            </a:r>
            <a:r>
              <a:rPr lang="da-DK" altLang="en-US" sz="1600" b="0" noProof="1">
                <a:latin typeface="Arial" panose="020B0604020202020204" pitchFamily="34" charset="0"/>
              </a:rPr>
              <a:t>discard </a:t>
            </a:r>
            <a:r>
              <a:rPr lang="da-DK" altLang="en-US" sz="1600" b="0">
                <a:latin typeface="Arial" panose="020B0604020202020204" pitchFamily="34" charset="0"/>
              </a:rPr>
              <a:t>the rest</a:t>
            </a:r>
            <a:endParaRPr lang="da-DK" altLang="en-US" sz="1600" b="0" noProof="1">
              <a:latin typeface="Arial" panose="020B0604020202020204" pitchFamily="34" charset="0"/>
            </a:endParaRPr>
          </a:p>
        </p:txBody>
      </p:sp>
      <p:sp>
        <p:nvSpPr>
          <p:cNvPr id="213046" name="AutoShape 54">
            <a:extLst>
              <a:ext uri="{FF2B5EF4-FFF2-40B4-BE49-F238E27FC236}">
                <a16:creationId xmlns:a16="http://schemas.microsoft.com/office/drawing/2014/main" id="{D720E699-00AC-DD10-0311-64A101BA3F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8563" y="2544763"/>
            <a:ext cx="1997075" cy="358775"/>
          </a:xfrm>
          <a:prstGeom prst="wedgeRoundRectCallout">
            <a:avLst>
              <a:gd name="adj1" fmla="val -35611"/>
              <a:gd name="adj2" fmla="val 13406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>
                <a:latin typeface="Arial" panose="020B0604020202020204" pitchFamily="34" charset="0"/>
              </a:rPr>
              <a:t>tblGuest: guestID</a:t>
            </a:r>
            <a:r>
              <a:rPr lang="en-US" altLang="en-US" sz="1000">
                <a:latin typeface="Arial" panose="020B0604020202020204" pitchFamily="34" charset="0"/>
              </a:rPr>
              <a:t>  </a:t>
            </a:r>
          </a:p>
        </p:txBody>
      </p:sp>
      <p:sp>
        <p:nvSpPr>
          <p:cNvPr id="213047" name="AutoShape 55">
            <a:extLst>
              <a:ext uri="{FF2B5EF4-FFF2-40B4-BE49-F238E27FC236}">
                <a16:creationId xmlns:a16="http://schemas.microsoft.com/office/drawing/2014/main" id="{A42C8FFD-B10C-54F6-B7FF-6FEE339734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2544763"/>
            <a:ext cx="1754188" cy="622300"/>
          </a:xfrm>
          <a:prstGeom prst="wedgeRoundRectCallout">
            <a:avLst>
              <a:gd name="adj1" fmla="val 11449"/>
              <a:gd name="adj2" fmla="val 12601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>
                <a:latin typeface="Arial" panose="020B0604020202020204" pitchFamily="34" charset="0"/>
              </a:rPr>
              <a:t>tblStay:</a:t>
            </a:r>
          </a:p>
          <a:p>
            <a:r>
              <a:rPr lang="en-US" altLang="en-US" sz="1600">
                <a:latin typeface="Arial" panose="020B0604020202020204" pitchFamily="34" charset="0"/>
              </a:rPr>
              <a:t>stayID, guestID</a:t>
            </a:r>
            <a:r>
              <a:rPr lang="en-US" altLang="en-US" sz="1000">
                <a:latin typeface="Arial" panose="020B0604020202020204" pitchFamily="34" charset="0"/>
              </a:rPr>
              <a:t>  </a:t>
            </a:r>
          </a:p>
        </p:txBody>
      </p:sp>
      <p:pic>
        <p:nvPicPr>
          <p:cNvPr id="213051" name="Picture 59">
            <a:extLst>
              <a:ext uri="{FF2B5EF4-FFF2-40B4-BE49-F238E27FC236}">
                <a16:creationId xmlns:a16="http://schemas.microsoft.com/office/drawing/2014/main" id="{41A4B4F8-222F-4227-DCE7-DBE20E578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581025"/>
            <a:ext cx="66897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3063" name="Group 71">
            <a:extLst>
              <a:ext uri="{FF2B5EF4-FFF2-40B4-BE49-F238E27FC236}">
                <a16:creationId xmlns:a16="http://schemas.microsoft.com/office/drawing/2014/main" id="{4D64CC5A-8AF4-C4C2-F291-651F2F64DAE2}"/>
              </a:ext>
            </a:extLst>
          </p:cNvPr>
          <p:cNvGrpSpPr>
            <a:grpSpLocks/>
          </p:cNvGrpSpPr>
          <p:nvPr/>
        </p:nvGrpSpPr>
        <p:grpSpPr bwMode="auto">
          <a:xfrm>
            <a:off x="1096963" y="3687763"/>
            <a:ext cx="681037" cy="2536825"/>
            <a:chOff x="691" y="2323"/>
            <a:chExt cx="429" cy="1598"/>
          </a:xfrm>
        </p:grpSpPr>
        <p:sp>
          <p:nvSpPr>
            <p:cNvPr id="213023" name="Text Box 31">
              <a:extLst>
                <a:ext uri="{FF2B5EF4-FFF2-40B4-BE49-F238E27FC236}">
                  <a16:creationId xmlns:a16="http://schemas.microsoft.com/office/drawing/2014/main" id="{B5787423-6483-ED3A-9C47-054DE7F8B3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1" y="2323"/>
              <a:ext cx="429" cy="159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rIns="36000"/>
            <a:lstStyle/>
            <a:p>
              <a:pPr algn="l">
                <a:spcBef>
                  <a:spcPct val="50000"/>
                </a:spcBef>
              </a:pPr>
              <a:r>
                <a:rPr lang="en-GB" altLang="en-US" sz="1600" noProof="1"/>
                <a:t>728  1</a:t>
              </a:r>
            </a:p>
            <a:p>
              <a:pPr algn="l">
                <a:spcBef>
                  <a:spcPct val="50000"/>
                </a:spcBef>
              </a:pPr>
              <a:r>
                <a:rPr lang="en-GB" altLang="en-US" sz="1600" noProof="1"/>
                <a:t>736  1</a:t>
              </a:r>
            </a:p>
            <a:p>
              <a:pPr algn="l">
                <a:spcBef>
                  <a:spcPct val="50000"/>
                </a:spcBef>
              </a:pPr>
              <a:r>
                <a:rPr lang="en-GB" altLang="en-US" sz="1600" noProof="1"/>
                <a:t>740  1</a:t>
              </a:r>
            </a:p>
            <a:p>
              <a:pPr algn="l">
                <a:spcBef>
                  <a:spcPct val="50000"/>
                </a:spcBef>
              </a:pPr>
              <a:r>
                <a:rPr lang="en-GB" altLang="en-US" sz="1600" noProof="1"/>
                <a:t>727  5</a:t>
              </a:r>
            </a:p>
            <a:p>
              <a:pPr algn="l">
                <a:spcBef>
                  <a:spcPct val="50000"/>
                </a:spcBef>
              </a:pPr>
              <a:r>
                <a:rPr lang="en-GB" altLang="en-US" sz="1600" noProof="1"/>
                <a:t>729  5</a:t>
              </a:r>
            </a:p>
            <a:p>
              <a:pPr algn="l">
                <a:spcBef>
                  <a:spcPct val="50000"/>
                </a:spcBef>
              </a:pPr>
              <a:r>
                <a:rPr lang="en-GB" altLang="en-US" sz="1600" noProof="1"/>
                <a:t>737  6</a:t>
              </a:r>
            </a:p>
            <a:p>
              <a:pPr algn="l">
                <a:spcBef>
                  <a:spcPct val="50000"/>
                </a:spcBef>
              </a:pPr>
              <a:r>
                <a:rPr lang="en-GB" altLang="en-US" sz="1600" noProof="1"/>
                <a:t>739  8</a:t>
              </a:r>
            </a:p>
          </p:txBody>
        </p:sp>
        <p:sp>
          <p:nvSpPr>
            <p:cNvPr id="213052" name="Line 60">
              <a:extLst>
                <a:ext uri="{FF2B5EF4-FFF2-40B4-BE49-F238E27FC236}">
                  <a16:creationId xmlns:a16="http://schemas.microsoft.com/office/drawing/2014/main" id="{81375331-374D-0B0A-8CCB-F112660C83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0" y="2323"/>
              <a:ext cx="0" cy="159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13053" name="Line 61">
              <a:extLst>
                <a:ext uri="{FF2B5EF4-FFF2-40B4-BE49-F238E27FC236}">
                  <a16:creationId xmlns:a16="http://schemas.microsoft.com/office/drawing/2014/main" id="{453EC1C9-855D-27E5-243E-321DEBCFC9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1" y="2771"/>
              <a:ext cx="42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13054" name="Line 62">
              <a:extLst>
                <a:ext uri="{FF2B5EF4-FFF2-40B4-BE49-F238E27FC236}">
                  <a16:creationId xmlns:a16="http://schemas.microsoft.com/office/drawing/2014/main" id="{C798936A-AFE9-B94A-995D-9DD8A25F8B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1" y="2535"/>
              <a:ext cx="42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13055" name="Line 63">
              <a:extLst>
                <a:ext uri="{FF2B5EF4-FFF2-40B4-BE49-F238E27FC236}">
                  <a16:creationId xmlns:a16="http://schemas.microsoft.com/office/drawing/2014/main" id="{3486425C-E77F-6511-A9E8-FEBC33E3B4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1" y="3007"/>
              <a:ext cx="42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13056" name="Line 64">
              <a:extLst>
                <a:ext uri="{FF2B5EF4-FFF2-40B4-BE49-F238E27FC236}">
                  <a16:creationId xmlns:a16="http://schemas.microsoft.com/office/drawing/2014/main" id="{BEC89D23-94C3-2EFF-EDDA-AB34FE1D06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1" y="3243"/>
              <a:ext cx="42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13057" name="Line 65">
              <a:extLst>
                <a:ext uri="{FF2B5EF4-FFF2-40B4-BE49-F238E27FC236}">
                  <a16:creationId xmlns:a16="http://schemas.microsoft.com/office/drawing/2014/main" id="{018F2E08-BED1-51A6-E8AA-6ED5B26CCD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1" y="3479"/>
              <a:ext cx="42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13058" name="Line 66">
              <a:extLst>
                <a:ext uri="{FF2B5EF4-FFF2-40B4-BE49-F238E27FC236}">
                  <a16:creationId xmlns:a16="http://schemas.microsoft.com/office/drawing/2014/main" id="{D615A032-EC28-B21E-1164-4DEFD3735C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1" y="3716"/>
              <a:ext cx="42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213064" name="Group 72">
            <a:extLst>
              <a:ext uri="{FF2B5EF4-FFF2-40B4-BE49-F238E27FC236}">
                <a16:creationId xmlns:a16="http://schemas.microsoft.com/office/drawing/2014/main" id="{7CB0E11A-571E-DB91-5823-5F2597AFD153}"/>
              </a:ext>
            </a:extLst>
          </p:cNvPr>
          <p:cNvGrpSpPr>
            <a:grpSpLocks/>
          </p:cNvGrpSpPr>
          <p:nvPr/>
        </p:nvGrpSpPr>
        <p:grpSpPr bwMode="auto">
          <a:xfrm>
            <a:off x="2097088" y="3167063"/>
            <a:ext cx="2205037" cy="355600"/>
            <a:chOff x="1321" y="1995"/>
            <a:chExt cx="1389" cy="224"/>
          </a:xfrm>
        </p:grpSpPr>
        <p:sp>
          <p:nvSpPr>
            <p:cNvPr id="213022" name="Text Box 30">
              <a:extLst>
                <a:ext uri="{FF2B5EF4-FFF2-40B4-BE49-F238E27FC236}">
                  <a16:creationId xmlns:a16="http://schemas.microsoft.com/office/drawing/2014/main" id="{CFD6B660-CED6-209D-9B2E-23D442570F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1" y="1995"/>
              <a:ext cx="1389" cy="22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lvl1pPr algn="l">
                <a:tabLst>
                  <a:tab pos="482600" algn="l"/>
                  <a:tab pos="952500" algn="l"/>
                  <a:tab pos="1435100" algn="l"/>
                  <a:tab pos="1905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algn="l">
                <a:tabLst>
                  <a:tab pos="482600" algn="l"/>
                  <a:tab pos="952500" algn="l"/>
                  <a:tab pos="1435100" algn="l"/>
                  <a:tab pos="1905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algn="l">
                <a:tabLst>
                  <a:tab pos="482600" algn="l"/>
                  <a:tab pos="952500" algn="l"/>
                  <a:tab pos="1435100" algn="l"/>
                  <a:tab pos="1905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algn="l">
                <a:tabLst>
                  <a:tab pos="482600" algn="l"/>
                  <a:tab pos="952500" algn="l"/>
                  <a:tab pos="1435100" algn="l"/>
                  <a:tab pos="1905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algn="l">
                <a:tabLst>
                  <a:tab pos="482600" algn="l"/>
                  <a:tab pos="952500" algn="l"/>
                  <a:tab pos="1435100" algn="l"/>
                  <a:tab pos="1905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82600" algn="l"/>
                  <a:tab pos="952500" algn="l"/>
                  <a:tab pos="1435100" algn="l"/>
                  <a:tab pos="1905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82600" algn="l"/>
                  <a:tab pos="952500" algn="l"/>
                  <a:tab pos="1435100" algn="l"/>
                  <a:tab pos="1905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82600" algn="l"/>
                  <a:tab pos="952500" algn="l"/>
                  <a:tab pos="1435100" algn="l"/>
                  <a:tab pos="1905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82600" algn="l"/>
                  <a:tab pos="952500" algn="l"/>
                  <a:tab pos="1435100" algn="l"/>
                  <a:tab pos="1905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GB" altLang="en-US" sz="1600" noProof="1">
                  <a:latin typeface="Arial" panose="020B0604020202020204" pitchFamily="34" charset="0"/>
                </a:rPr>
                <a:t>1	2	5	6	8</a:t>
              </a:r>
            </a:p>
          </p:txBody>
        </p:sp>
        <p:sp>
          <p:nvSpPr>
            <p:cNvPr id="213059" name="Line 67">
              <a:extLst>
                <a:ext uri="{FF2B5EF4-FFF2-40B4-BE49-F238E27FC236}">
                  <a16:creationId xmlns:a16="http://schemas.microsoft.com/office/drawing/2014/main" id="{7993D530-3B0D-9F9F-0972-BFC32A650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79" y="1995"/>
              <a:ext cx="0" cy="2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13060" name="Line 68">
              <a:extLst>
                <a:ext uri="{FF2B5EF4-FFF2-40B4-BE49-F238E27FC236}">
                  <a16:creationId xmlns:a16="http://schemas.microsoft.com/office/drawing/2014/main" id="{6C349433-C3A7-5678-32B5-E13D5F9248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4" y="1995"/>
              <a:ext cx="0" cy="2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13061" name="Line 69">
              <a:extLst>
                <a:ext uri="{FF2B5EF4-FFF2-40B4-BE49-F238E27FC236}">
                  <a16:creationId xmlns:a16="http://schemas.microsoft.com/office/drawing/2014/main" id="{1B303110-47FD-C7F5-815E-EDB6361DF6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9" y="1995"/>
              <a:ext cx="0" cy="2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13062" name="Line 70">
              <a:extLst>
                <a:ext uri="{FF2B5EF4-FFF2-40B4-BE49-F238E27FC236}">
                  <a16:creationId xmlns:a16="http://schemas.microsoft.com/office/drawing/2014/main" id="{7C6458B0-5BF2-5C50-104B-463C8628D2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4" y="1995"/>
              <a:ext cx="0" cy="2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59" name="Object 19">
            <a:extLst>
              <a:ext uri="{FF2B5EF4-FFF2-40B4-BE49-F238E27FC236}">
                <a16:creationId xmlns:a16="http://schemas.microsoft.com/office/drawing/2014/main" id="{8DC4C678-174C-ABF9-FB42-1E59BB2603B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4350" y="1565275"/>
          <a:ext cx="4124325" cy="337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billede" r:id="rId3" imgW="4123810" imgH="3371429" progId="Paint.Picture">
                  <p:embed/>
                </p:oleObj>
              </mc:Choice>
              <mc:Fallback>
                <p:oleObj name="Bitmapbillede" r:id="rId3" imgW="4123810" imgH="3371429" progId="Paint.Picture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" y="1565275"/>
                        <a:ext cx="4124325" cy="3371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42" name="Text Box 2">
            <a:extLst>
              <a:ext uri="{FF2B5EF4-FFF2-40B4-BE49-F238E27FC236}">
                <a16:creationId xmlns:a16="http://schemas.microsoft.com/office/drawing/2014/main" id="{D962B722-0B01-AAC5-61FB-942B2A69B0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4.3  Outer join</a:t>
            </a:r>
          </a:p>
        </p:txBody>
      </p:sp>
      <p:sp>
        <p:nvSpPr>
          <p:cNvPr id="215052" name="AutoShape 12">
            <a:extLst>
              <a:ext uri="{FF2B5EF4-FFF2-40B4-BE49-F238E27FC236}">
                <a16:creationId xmlns:a16="http://schemas.microsoft.com/office/drawing/2014/main" id="{01BFF421-A8F3-19FE-7530-C6AC8E3D1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581025"/>
            <a:ext cx="1693863" cy="552450"/>
          </a:xfrm>
          <a:prstGeom prst="wedgeRoundRectCallout">
            <a:avLst>
              <a:gd name="adj1" fmla="val 33972"/>
              <a:gd name="adj2" fmla="val -1838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400"/>
              <a:t>Wanted:</a:t>
            </a:r>
          </a:p>
          <a:p>
            <a:pPr algn="l"/>
            <a:r>
              <a:rPr lang="en-US" altLang="en-US" sz="1400"/>
              <a:t>Include all guests</a:t>
            </a:r>
          </a:p>
        </p:txBody>
      </p:sp>
      <p:pic>
        <p:nvPicPr>
          <p:cNvPr id="215055" name="Picture 15">
            <a:extLst>
              <a:ext uri="{FF2B5EF4-FFF2-40B4-BE49-F238E27FC236}">
                <a16:creationId xmlns:a16="http://schemas.microsoft.com/office/drawing/2014/main" id="{D76E4A14-865A-129A-5D13-BE0A388F6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950" y="581025"/>
            <a:ext cx="3143250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56" name="Picture 16">
            <a:extLst>
              <a:ext uri="{FF2B5EF4-FFF2-40B4-BE49-F238E27FC236}">
                <a16:creationId xmlns:a16="http://schemas.microsoft.com/office/drawing/2014/main" id="{36B6730F-E760-39D8-A7BF-09BE12011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4016375"/>
            <a:ext cx="4162425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53" name="AutoShape 13">
            <a:extLst>
              <a:ext uri="{FF2B5EF4-FFF2-40B4-BE49-F238E27FC236}">
                <a16:creationId xmlns:a16="http://schemas.microsoft.com/office/drawing/2014/main" id="{6C491F75-1D3D-4002-430F-82E0919BA4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5538" y="974725"/>
            <a:ext cx="1589087" cy="422275"/>
          </a:xfrm>
          <a:prstGeom prst="wedgeRoundRectCallout">
            <a:avLst>
              <a:gd name="adj1" fmla="val 66083"/>
              <a:gd name="adj2" fmla="val 25939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Outer join:</a:t>
            </a:r>
          </a:p>
          <a:p>
            <a:r>
              <a:rPr lang="en-US" altLang="en-US" sz="1000"/>
              <a:t>Right-click and choose</a:t>
            </a:r>
          </a:p>
        </p:txBody>
      </p:sp>
      <p:sp>
        <p:nvSpPr>
          <p:cNvPr id="215057" name="AutoShape 17">
            <a:extLst>
              <a:ext uri="{FF2B5EF4-FFF2-40B4-BE49-F238E27FC236}">
                <a16:creationId xmlns:a16="http://schemas.microsoft.com/office/drawing/2014/main" id="{3E97791C-2AE6-BDE1-4A6C-CA130BCB82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5538" y="974725"/>
            <a:ext cx="1589087" cy="422275"/>
          </a:xfrm>
          <a:prstGeom prst="wedgeRoundRectCallout">
            <a:avLst>
              <a:gd name="adj1" fmla="val -71380"/>
              <a:gd name="adj2" fmla="val 26090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Outer join:</a:t>
            </a:r>
          </a:p>
          <a:p>
            <a:r>
              <a:rPr lang="en-US" altLang="en-US" sz="1000"/>
              <a:t>Right-click and choose</a:t>
            </a:r>
          </a:p>
        </p:txBody>
      </p:sp>
      <p:sp>
        <p:nvSpPr>
          <p:cNvPr id="215058" name="AutoShape 18">
            <a:extLst>
              <a:ext uri="{FF2B5EF4-FFF2-40B4-BE49-F238E27FC236}">
                <a16:creationId xmlns:a16="http://schemas.microsoft.com/office/drawing/2014/main" id="{190B4EE3-BA95-3555-6B12-0DC15D796D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4213" y="5013325"/>
            <a:ext cx="1465262" cy="257175"/>
          </a:xfrm>
          <a:prstGeom prst="wedgeRoundRectCallout">
            <a:avLst>
              <a:gd name="adj1" fmla="val 111537"/>
              <a:gd name="adj2" fmla="val -4506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Blanks for stay fields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3" name="Rectangle 2051">
            <a:extLst>
              <a:ext uri="{FF2B5EF4-FFF2-40B4-BE49-F238E27FC236}">
                <a16:creationId xmlns:a16="http://schemas.microsoft.com/office/drawing/2014/main" id="{C1001109-B340-60C2-6C40-A2B0C3C4CE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1025" y="760413"/>
            <a:ext cx="1822450" cy="1920875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0164" name="Line 2052">
            <a:extLst>
              <a:ext uri="{FF2B5EF4-FFF2-40B4-BE49-F238E27FC236}">
                <a16:creationId xmlns:a16="http://schemas.microsoft.com/office/drawing/2014/main" id="{93297796-6048-BCDC-57E9-B58628BFAD21}"/>
              </a:ext>
            </a:extLst>
          </p:cNvPr>
          <p:cNvSpPr>
            <a:spLocks noChangeShapeType="1"/>
          </p:cNvSpPr>
          <p:nvPr/>
        </p:nvSpPr>
        <p:spPr bwMode="auto">
          <a:xfrm>
            <a:off x="1851025" y="1042988"/>
            <a:ext cx="1822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0165" name="Line 2053">
            <a:extLst>
              <a:ext uri="{FF2B5EF4-FFF2-40B4-BE49-F238E27FC236}">
                <a16:creationId xmlns:a16="http://schemas.microsoft.com/office/drawing/2014/main" id="{A3F0AA6E-3DD7-B932-136C-652382E8178F}"/>
              </a:ext>
            </a:extLst>
          </p:cNvPr>
          <p:cNvSpPr>
            <a:spLocks noChangeShapeType="1"/>
          </p:cNvSpPr>
          <p:nvPr/>
        </p:nvSpPr>
        <p:spPr bwMode="auto">
          <a:xfrm>
            <a:off x="1851025" y="1317625"/>
            <a:ext cx="1822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0166" name="Line 2054">
            <a:extLst>
              <a:ext uri="{FF2B5EF4-FFF2-40B4-BE49-F238E27FC236}">
                <a16:creationId xmlns:a16="http://schemas.microsoft.com/office/drawing/2014/main" id="{7BD36475-5D5D-5E70-019B-74E18163DCE3}"/>
              </a:ext>
            </a:extLst>
          </p:cNvPr>
          <p:cNvSpPr>
            <a:spLocks noChangeShapeType="1"/>
          </p:cNvSpPr>
          <p:nvPr/>
        </p:nvSpPr>
        <p:spPr bwMode="auto">
          <a:xfrm>
            <a:off x="1851025" y="1592263"/>
            <a:ext cx="1822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0167" name="Line 2055">
            <a:extLst>
              <a:ext uri="{FF2B5EF4-FFF2-40B4-BE49-F238E27FC236}">
                <a16:creationId xmlns:a16="http://schemas.microsoft.com/office/drawing/2014/main" id="{AE5856E0-96AD-D1B4-C5E4-CD5D35060610}"/>
              </a:ext>
            </a:extLst>
          </p:cNvPr>
          <p:cNvSpPr>
            <a:spLocks noChangeShapeType="1"/>
          </p:cNvSpPr>
          <p:nvPr/>
        </p:nvSpPr>
        <p:spPr bwMode="auto">
          <a:xfrm>
            <a:off x="1851025" y="1866900"/>
            <a:ext cx="1822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0168" name="Line 2056">
            <a:extLst>
              <a:ext uri="{FF2B5EF4-FFF2-40B4-BE49-F238E27FC236}">
                <a16:creationId xmlns:a16="http://schemas.microsoft.com/office/drawing/2014/main" id="{650D5D55-D370-2215-528E-8F0A230D99A7}"/>
              </a:ext>
            </a:extLst>
          </p:cNvPr>
          <p:cNvSpPr>
            <a:spLocks noChangeShapeType="1"/>
          </p:cNvSpPr>
          <p:nvPr/>
        </p:nvSpPr>
        <p:spPr bwMode="auto">
          <a:xfrm>
            <a:off x="1851025" y="2141538"/>
            <a:ext cx="1822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0169" name="Line 2057">
            <a:extLst>
              <a:ext uri="{FF2B5EF4-FFF2-40B4-BE49-F238E27FC236}">
                <a16:creationId xmlns:a16="http://schemas.microsoft.com/office/drawing/2014/main" id="{0C1786A4-9A0B-D696-CB62-257225BD5DC4}"/>
              </a:ext>
            </a:extLst>
          </p:cNvPr>
          <p:cNvSpPr>
            <a:spLocks noChangeShapeType="1"/>
          </p:cNvSpPr>
          <p:nvPr/>
        </p:nvSpPr>
        <p:spPr bwMode="auto">
          <a:xfrm>
            <a:off x="1851025" y="2416175"/>
            <a:ext cx="1822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20204" name="Group 2092">
            <a:extLst>
              <a:ext uri="{FF2B5EF4-FFF2-40B4-BE49-F238E27FC236}">
                <a16:creationId xmlns:a16="http://schemas.microsoft.com/office/drawing/2014/main" id="{F6AFAF51-9047-A899-4E57-7626BA594CFE}"/>
              </a:ext>
            </a:extLst>
          </p:cNvPr>
          <p:cNvGrpSpPr>
            <a:grpSpLocks/>
          </p:cNvGrpSpPr>
          <p:nvPr/>
        </p:nvGrpSpPr>
        <p:grpSpPr bwMode="auto">
          <a:xfrm>
            <a:off x="1851025" y="760413"/>
            <a:ext cx="1822450" cy="2200275"/>
            <a:chOff x="1166" y="2016"/>
            <a:chExt cx="1148" cy="1210"/>
          </a:xfrm>
        </p:grpSpPr>
        <p:sp>
          <p:nvSpPr>
            <p:cNvPr id="220170" name="Line 2058">
              <a:extLst>
                <a:ext uri="{FF2B5EF4-FFF2-40B4-BE49-F238E27FC236}">
                  <a16:creationId xmlns:a16="http://schemas.microsoft.com/office/drawing/2014/main" id="{9B7F9BE3-E804-6146-8B57-D87C34EA31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5" y="2016"/>
              <a:ext cx="0" cy="121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0171" name="Line 2059">
              <a:extLst>
                <a:ext uri="{FF2B5EF4-FFF2-40B4-BE49-F238E27FC236}">
                  <a16:creationId xmlns:a16="http://schemas.microsoft.com/office/drawing/2014/main" id="{A8369A4D-DB02-1E26-B280-4E77C07647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25" y="2016"/>
              <a:ext cx="0" cy="121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0172" name="Line 2060">
              <a:extLst>
                <a:ext uri="{FF2B5EF4-FFF2-40B4-BE49-F238E27FC236}">
                  <a16:creationId xmlns:a16="http://schemas.microsoft.com/office/drawing/2014/main" id="{13D6D1D4-FB64-3B53-255A-273D1ACDFB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54" y="2016"/>
              <a:ext cx="0" cy="121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0173" name="Line 2061">
              <a:extLst>
                <a:ext uri="{FF2B5EF4-FFF2-40B4-BE49-F238E27FC236}">
                  <a16:creationId xmlns:a16="http://schemas.microsoft.com/office/drawing/2014/main" id="{B6EF8551-F344-8D22-9309-D0F8B1512C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84" y="2016"/>
              <a:ext cx="0" cy="121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0174" name="Line 2062">
              <a:extLst>
                <a:ext uri="{FF2B5EF4-FFF2-40B4-BE49-F238E27FC236}">
                  <a16:creationId xmlns:a16="http://schemas.microsoft.com/office/drawing/2014/main" id="{FAB9176F-1750-1D4F-70DF-F2006990BB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66" y="2016"/>
              <a:ext cx="0" cy="121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0175" name="Line 2063">
              <a:extLst>
                <a:ext uri="{FF2B5EF4-FFF2-40B4-BE49-F238E27FC236}">
                  <a16:creationId xmlns:a16="http://schemas.microsoft.com/office/drawing/2014/main" id="{A3FB7E39-277E-CFDC-D012-8464291C52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14" y="2016"/>
              <a:ext cx="0" cy="121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20178" name="Group 2066">
            <a:extLst>
              <a:ext uri="{FF2B5EF4-FFF2-40B4-BE49-F238E27FC236}">
                <a16:creationId xmlns:a16="http://schemas.microsoft.com/office/drawing/2014/main" id="{3C1C32A9-4807-8CD9-01C2-C2393243A5DF}"/>
              </a:ext>
            </a:extLst>
          </p:cNvPr>
          <p:cNvGrpSpPr>
            <a:grpSpLocks/>
          </p:cNvGrpSpPr>
          <p:nvPr/>
        </p:nvGrpSpPr>
        <p:grpSpPr bwMode="auto">
          <a:xfrm>
            <a:off x="1943100" y="825500"/>
            <a:ext cx="152400" cy="153988"/>
            <a:chOff x="588" y="2589"/>
            <a:chExt cx="132" cy="132"/>
          </a:xfrm>
        </p:grpSpPr>
        <p:sp>
          <p:nvSpPr>
            <p:cNvPr id="220179" name="Line 2067">
              <a:extLst>
                <a:ext uri="{FF2B5EF4-FFF2-40B4-BE49-F238E27FC236}">
                  <a16:creationId xmlns:a16="http://schemas.microsoft.com/office/drawing/2014/main" id="{B8030B90-6105-CC44-21EC-42A5A9C1CB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0180" name="Line 2068">
              <a:extLst>
                <a:ext uri="{FF2B5EF4-FFF2-40B4-BE49-F238E27FC236}">
                  <a16:creationId xmlns:a16="http://schemas.microsoft.com/office/drawing/2014/main" id="{B7C2289E-F6B8-0AFD-31C6-76CCE902F0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20181" name="Group 2069">
            <a:extLst>
              <a:ext uri="{FF2B5EF4-FFF2-40B4-BE49-F238E27FC236}">
                <a16:creationId xmlns:a16="http://schemas.microsoft.com/office/drawing/2014/main" id="{04405454-2EDF-42BE-1919-43BE79BF07FE}"/>
              </a:ext>
            </a:extLst>
          </p:cNvPr>
          <p:cNvGrpSpPr>
            <a:grpSpLocks/>
          </p:cNvGrpSpPr>
          <p:nvPr/>
        </p:nvGrpSpPr>
        <p:grpSpPr bwMode="auto">
          <a:xfrm>
            <a:off x="1943100" y="1100138"/>
            <a:ext cx="152400" cy="152400"/>
            <a:chOff x="588" y="2589"/>
            <a:chExt cx="132" cy="132"/>
          </a:xfrm>
        </p:grpSpPr>
        <p:sp>
          <p:nvSpPr>
            <p:cNvPr id="220182" name="Line 2070">
              <a:extLst>
                <a:ext uri="{FF2B5EF4-FFF2-40B4-BE49-F238E27FC236}">
                  <a16:creationId xmlns:a16="http://schemas.microsoft.com/office/drawing/2014/main" id="{95D0447A-DDC2-A2A1-BA58-73997FB30D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0183" name="Line 2071">
              <a:extLst>
                <a:ext uri="{FF2B5EF4-FFF2-40B4-BE49-F238E27FC236}">
                  <a16:creationId xmlns:a16="http://schemas.microsoft.com/office/drawing/2014/main" id="{DCCD1101-AEE8-8C6B-6CED-43F2EC44C1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20184" name="Group 2072">
            <a:extLst>
              <a:ext uri="{FF2B5EF4-FFF2-40B4-BE49-F238E27FC236}">
                <a16:creationId xmlns:a16="http://schemas.microsoft.com/office/drawing/2014/main" id="{6ADF7069-7443-3F9B-724E-7C7A4E24FE0F}"/>
              </a:ext>
            </a:extLst>
          </p:cNvPr>
          <p:cNvGrpSpPr>
            <a:grpSpLocks/>
          </p:cNvGrpSpPr>
          <p:nvPr/>
        </p:nvGrpSpPr>
        <p:grpSpPr bwMode="auto">
          <a:xfrm>
            <a:off x="1943100" y="1373188"/>
            <a:ext cx="152400" cy="153987"/>
            <a:chOff x="588" y="2589"/>
            <a:chExt cx="132" cy="132"/>
          </a:xfrm>
        </p:grpSpPr>
        <p:sp>
          <p:nvSpPr>
            <p:cNvPr id="220185" name="Line 2073">
              <a:extLst>
                <a:ext uri="{FF2B5EF4-FFF2-40B4-BE49-F238E27FC236}">
                  <a16:creationId xmlns:a16="http://schemas.microsoft.com/office/drawing/2014/main" id="{81FB1FEA-60AF-BA0C-62A9-6ADB436632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0186" name="Line 2074">
              <a:extLst>
                <a:ext uri="{FF2B5EF4-FFF2-40B4-BE49-F238E27FC236}">
                  <a16:creationId xmlns:a16="http://schemas.microsoft.com/office/drawing/2014/main" id="{0109F08A-E05A-E7C3-52BE-6E5AB5B68F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20187" name="Group 2075">
            <a:extLst>
              <a:ext uri="{FF2B5EF4-FFF2-40B4-BE49-F238E27FC236}">
                <a16:creationId xmlns:a16="http://schemas.microsoft.com/office/drawing/2014/main" id="{FAA179AC-3492-D671-FA1A-90A8216CE61E}"/>
              </a:ext>
            </a:extLst>
          </p:cNvPr>
          <p:cNvGrpSpPr>
            <a:grpSpLocks/>
          </p:cNvGrpSpPr>
          <p:nvPr/>
        </p:nvGrpSpPr>
        <p:grpSpPr bwMode="auto">
          <a:xfrm>
            <a:off x="2687638" y="1647825"/>
            <a:ext cx="152400" cy="152400"/>
            <a:chOff x="588" y="2589"/>
            <a:chExt cx="132" cy="132"/>
          </a:xfrm>
        </p:grpSpPr>
        <p:sp>
          <p:nvSpPr>
            <p:cNvPr id="220188" name="Line 2076">
              <a:extLst>
                <a:ext uri="{FF2B5EF4-FFF2-40B4-BE49-F238E27FC236}">
                  <a16:creationId xmlns:a16="http://schemas.microsoft.com/office/drawing/2014/main" id="{63C2E292-517F-C272-EDF3-E1E30C1F88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0189" name="Line 2077">
              <a:extLst>
                <a:ext uri="{FF2B5EF4-FFF2-40B4-BE49-F238E27FC236}">
                  <a16:creationId xmlns:a16="http://schemas.microsoft.com/office/drawing/2014/main" id="{E948DCAC-378B-0F96-CB8C-1A03B2C661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20190" name="Group 2078">
            <a:extLst>
              <a:ext uri="{FF2B5EF4-FFF2-40B4-BE49-F238E27FC236}">
                <a16:creationId xmlns:a16="http://schemas.microsoft.com/office/drawing/2014/main" id="{BD7E4418-D77E-3B06-F187-5C934993ACC7}"/>
              </a:ext>
            </a:extLst>
          </p:cNvPr>
          <p:cNvGrpSpPr>
            <a:grpSpLocks/>
          </p:cNvGrpSpPr>
          <p:nvPr/>
        </p:nvGrpSpPr>
        <p:grpSpPr bwMode="auto">
          <a:xfrm>
            <a:off x="3051175" y="2187575"/>
            <a:ext cx="153988" cy="152400"/>
            <a:chOff x="588" y="2589"/>
            <a:chExt cx="132" cy="132"/>
          </a:xfrm>
        </p:grpSpPr>
        <p:sp>
          <p:nvSpPr>
            <p:cNvPr id="220191" name="Line 2079">
              <a:extLst>
                <a:ext uri="{FF2B5EF4-FFF2-40B4-BE49-F238E27FC236}">
                  <a16:creationId xmlns:a16="http://schemas.microsoft.com/office/drawing/2014/main" id="{EEC3DCE5-35A2-50FD-3E41-19B4EB1CB8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0192" name="Line 2080">
              <a:extLst>
                <a:ext uri="{FF2B5EF4-FFF2-40B4-BE49-F238E27FC236}">
                  <a16:creationId xmlns:a16="http://schemas.microsoft.com/office/drawing/2014/main" id="{42A076A9-EFE8-BC6D-2147-2CB34149AB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20193" name="Group 2081">
            <a:extLst>
              <a:ext uri="{FF2B5EF4-FFF2-40B4-BE49-F238E27FC236}">
                <a16:creationId xmlns:a16="http://schemas.microsoft.com/office/drawing/2014/main" id="{E7EBBB58-886A-D64C-787B-FBE55A85DCC7}"/>
              </a:ext>
            </a:extLst>
          </p:cNvPr>
          <p:cNvGrpSpPr>
            <a:grpSpLocks/>
          </p:cNvGrpSpPr>
          <p:nvPr/>
        </p:nvGrpSpPr>
        <p:grpSpPr bwMode="auto">
          <a:xfrm>
            <a:off x="2687638" y="1911350"/>
            <a:ext cx="152400" cy="153988"/>
            <a:chOff x="588" y="2589"/>
            <a:chExt cx="132" cy="132"/>
          </a:xfrm>
        </p:grpSpPr>
        <p:sp>
          <p:nvSpPr>
            <p:cNvPr id="220194" name="Line 2082">
              <a:extLst>
                <a:ext uri="{FF2B5EF4-FFF2-40B4-BE49-F238E27FC236}">
                  <a16:creationId xmlns:a16="http://schemas.microsoft.com/office/drawing/2014/main" id="{9A289855-B99E-5032-C348-2B7ABD9E9C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0195" name="Line 2083">
              <a:extLst>
                <a:ext uri="{FF2B5EF4-FFF2-40B4-BE49-F238E27FC236}">
                  <a16:creationId xmlns:a16="http://schemas.microsoft.com/office/drawing/2014/main" id="{1FBAE253-8B27-4C3F-5748-C3A0BD917C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20196" name="Group 2084">
            <a:extLst>
              <a:ext uri="{FF2B5EF4-FFF2-40B4-BE49-F238E27FC236}">
                <a16:creationId xmlns:a16="http://schemas.microsoft.com/office/drawing/2014/main" id="{C6F8053A-AC47-C3C5-3655-F2458240DA9F}"/>
              </a:ext>
            </a:extLst>
          </p:cNvPr>
          <p:cNvGrpSpPr>
            <a:grpSpLocks/>
          </p:cNvGrpSpPr>
          <p:nvPr/>
        </p:nvGrpSpPr>
        <p:grpSpPr bwMode="auto">
          <a:xfrm>
            <a:off x="3402013" y="2460625"/>
            <a:ext cx="153987" cy="153988"/>
            <a:chOff x="588" y="2589"/>
            <a:chExt cx="132" cy="132"/>
          </a:xfrm>
        </p:grpSpPr>
        <p:sp>
          <p:nvSpPr>
            <p:cNvPr id="220197" name="Line 2085">
              <a:extLst>
                <a:ext uri="{FF2B5EF4-FFF2-40B4-BE49-F238E27FC236}">
                  <a16:creationId xmlns:a16="http://schemas.microsoft.com/office/drawing/2014/main" id="{405508B8-D665-BE83-34A0-D0720F28F1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0198" name="Line 2086">
              <a:extLst>
                <a:ext uri="{FF2B5EF4-FFF2-40B4-BE49-F238E27FC236}">
                  <a16:creationId xmlns:a16="http://schemas.microsoft.com/office/drawing/2014/main" id="{13D1CE87-194E-A346-D5AE-A782CC0256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20199" name="AutoShape 2087">
            <a:extLst>
              <a:ext uri="{FF2B5EF4-FFF2-40B4-BE49-F238E27FC236}">
                <a16:creationId xmlns:a16="http://schemas.microsoft.com/office/drawing/2014/main" id="{7EA3F2C8-426B-6432-5841-3DF444711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7988" y="1985963"/>
            <a:ext cx="2603500" cy="746125"/>
          </a:xfrm>
          <a:prstGeom prst="wedgeRoundRectCallout">
            <a:avLst>
              <a:gd name="adj1" fmla="val -115671"/>
              <a:gd name="adj2" fmla="val 61491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US" sz="1400" noProof="1"/>
              <a:t>Outer join:</a:t>
            </a:r>
            <a:endParaRPr lang="en-GB" altLang="en-US" sz="1200" noProof="1"/>
          </a:p>
          <a:p>
            <a:pPr algn="l"/>
            <a:r>
              <a:rPr lang="en-GB" altLang="en-US" sz="1200" noProof="1"/>
              <a:t>Add missing guests combined</a:t>
            </a:r>
          </a:p>
          <a:p>
            <a:pPr algn="l"/>
            <a:r>
              <a:rPr lang="en-GB" altLang="en-US" sz="1200" noProof="1"/>
              <a:t>with a</a:t>
            </a:r>
            <a:r>
              <a:rPr lang="da-DK" altLang="en-US" sz="1200"/>
              <a:t> blank</a:t>
            </a:r>
            <a:r>
              <a:rPr lang="da-DK" altLang="en-US" sz="1200" noProof="1"/>
              <a:t> stay</a:t>
            </a:r>
            <a:r>
              <a:rPr lang="da-DK" altLang="en-US" sz="1200"/>
              <a:t> (Null values)</a:t>
            </a:r>
            <a:r>
              <a:rPr lang="da-DK" altLang="en-US" sz="1200" noProof="1"/>
              <a:t>.</a:t>
            </a:r>
          </a:p>
        </p:txBody>
      </p:sp>
      <p:sp>
        <p:nvSpPr>
          <p:cNvPr id="220200" name="AutoShape 2088">
            <a:extLst>
              <a:ext uri="{FF2B5EF4-FFF2-40B4-BE49-F238E27FC236}">
                <a16:creationId xmlns:a16="http://schemas.microsoft.com/office/drawing/2014/main" id="{2A128018-6134-3E75-A042-42DB5B7E1D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2075" y="119063"/>
            <a:ext cx="1557338" cy="290512"/>
          </a:xfrm>
          <a:prstGeom prst="wedgeRoundRectCallout">
            <a:avLst>
              <a:gd name="adj1" fmla="val -73037"/>
              <a:gd name="adj2" fmla="val 8114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>
                <a:latin typeface="Arial" panose="020B0604020202020204" pitchFamily="34" charset="0"/>
              </a:rPr>
              <a:t>tblGuest: guestID  </a:t>
            </a:r>
          </a:p>
        </p:txBody>
      </p:sp>
      <p:sp>
        <p:nvSpPr>
          <p:cNvPr id="220201" name="AutoShape 2089">
            <a:extLst>
              <a:ext uri="{FF2B5EF4-FFF2-40B4-BE49-F238E27FC236}">
                <a16:creationId xmlns:a16="http://schemas.microsoft.com/office/drawing/2014/main" id="{E2F16C84-2DD4-9F50-7BE9-963E93EC5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763" y="100013"/>
            <a:ext cx="1373187" cy="488950"/>
          </a:xfrm>
          <a:prstGeom prst="wedgeRoundRectCallout">
            <a:avLst>
              <a:gd name="adj1" fmla="val 22139"/>
              <a:gd name="adj2" fmla="val 8733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>
                <a:latin typeface="Arial" panose="020B0604020202020204" pitchFamily="34" charset="0"/>
              </a:rPr>
              <a:t>tblStay:</a:t>
            </a:r>
          </a:p>
          <a:p>
            <a:r>
              <a:rPr lang="en-US" altLang="en-US" sz="1200">
                <a:latin typeface="Arial" panose="020B0604020202020204" pitchFamily="34" charset="0"/>
              </a:rPr>
              <a:t>stayID, guestID  </a:t>
            </a:r>
          </a:p>
        </p:txBody>
      </p:sp>
      <p:sp>
        <p:nvSpPr>
          <p:cNvPr id="220203" name="Line 2091">
            <a:extLst>
              <a:ext uri="{FF2B5EF4-FFF2-40B4-BE49-F238E27FC236}">
                <a16:creationId xmlns:a16="http://schemas.microsoft.com/office/drawing/2014/main" id="{F0830E57-334B-6D23-8DBC-CC46A9381F1F}"/>
              </a:ext>
            </a:extLst>
          </p:cNvPr>
          <p:cNvSpPr>
            <a:spLocks noChangeShapeType="1"/>
          </p:cNvSpPr>
          <p:nvPr/>
        </p:nvSpPr>
        <p:spPr bwMode="auto">
          <a:xfrm>
            <a:off x="1865313" y="2960688"/>
            <a:ext cx="1822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20205" name="Group 2093">
            <a:extLst>
              <a:ext uri="{FF2B5EF4-FFF2-40B4-BE49-F238E27FC236}">
                <a16:creationId xmlns:a16="http://schemas.microsoft.com/office/drawing/2014/main" id="{26147680-E96C-DBFE-BE98-58C4F48AF568}"/>
              </a:ext>
            </a:extLst>
          </p:cNvPr>
          <p:cNvGrpSpPr>
            <a:grpSpLocks/>
          </p:cNvGrpSpPr>
          <p:nvPr/>
        </p:nvGrpSpPr>
        <p:grpSpPr bwMode="auto">
          <a:xfrm>
            <a:off x="2324100" y="2744788"/>
            <a:ext cx="153988" cy="152400"/>
            <a:chOff x="588" y="2589"/>
            <a:chExt cx="132" cy="132"/>
          </a:xfrm>
        </p:grpSpPr>
        <p:sp>
          <p:nvSpPr>
            <p:cNvPr id="220206" name="Line 2094">
              <a:extLst>
                <a:ext uri="{FF2B5EF4-FFF2-40B4-BE49-F238E27FC236}">
                  <a16:creationId xmlns:a16="http://schemas.microsoft.com/office/drawing/2014/main" id="{399350F6-4DF6-4BC7-0682-6FA73414EA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0207" name="Line 2095">
              <a:extLst>
                <a:ext uri="{FF2B5EF4-FFF2-40B4-BE49-F238E27FC236}">
                  <a16:creationId xmlns:a16="http://schemas.microsoft.com/office/drawing/2014/main" id="{C23158C1-5DE4-2956-A712-53B4044485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8" y="2589"/>
              <a:ext cx="132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20209" name="Text Box 2097">
            <a:extLst>
              <a:ext uri="{FF2B5EF4-FFF2-40B4-BE49-F238E27FC236}">
                <a16:creationId xmlns:a16="http://schemas.microsoft.com/office/drawing/2014/main" id="{AF58A368-D7C2-056D-ACFD-FD7699CC7F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7988" y="776288"/>
            <a:ext cx="3498850" cy="6683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l"/>
            <a:r>
              <a:rPr lang="en-GB" altLang="en-US" sz="1200" noProof="1"/>
              <a:t>SELECT tblStay.stayID, tblGuest.name,  . . .</a:t>
            </a:r>
          </a:p>
          <a:p>
            <a:pPr algn="l"/>
            <a:r>
              <a:rPr lang="en-GB" altLang="en-US" sz="1200" noProof="1"/>
              <a:t>FROM tblGuest LEFT JOIN tblStay ON tblGuest.guestID = tblStay.guestID;</a:t>
            </a:r>
          </a:p>
        </p:txBody>
      </p:sp>
      <p:grpSp>
        <p:nvGrpSpPr>
          <p:cNvPr id="220219" name="Group 2107">
            <a:extLst>
              <a:ext uri="{FF2B5EF4-FFF2-40B4-BE49-F238E27FC236}">
                <a16:creationId xmlns:a16="http://schemas.microsoft.com/office/drawing/2014/main" id="{FB2860DC-D4DA-A29A-F6C7-515F1B399BB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33575" y="409575"/>
            <a:ext cx="1647825" cy="265113"/>
            <a:chOff x="1321" y="1995"/>
            <a:chExt cx="1389" cy="224"/>
          </a:xfrm>
        </p:grpSpPr>
        <p:sp>
          <p:nvSpPr>
            <p:cNvPr id="220220" name="Text Box 2108">
              <a:extLst>
                <a:ext uri="{FF2B5EF4-FFF2-40B4-BE49-F238E27FC236}">
                  <a16:creationId xmlns:a16="http://schemas.microsoft.com/office/drawing/2014/main" id="{B5748E86-2373-2D2D-4241-ECA314ACB0CF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321" y="1995"/>
              <a:ext cx="1389" cy="22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lvl1pPr algn="l">
                <a:tabLst>
                  <a:tab pos="482600" algn="l"/>
                  <a:tab pos="952500" algn="l"/>
                  <a:tab pos="1435100" algn="l"/>
                  <a:tab pos="1905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algn="l">
                <a:tabLst>
                  <a:tab pos="482600" algn="l"/>
                  <a:tab pos="952500" algn="l"/>
                  <a:tab pos="1435100" algn="l"/>
                  <a:tab pos="1905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algn="l">
                <a:tabLst>
                  <a:tab pos="482600" algn="l"/>
                  <a:tab pos="952500" algn="l"/>
                  <a:tab pos="1435100" algn="l"/>
                  <a:tab pos="1905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algn="l">
                <a:tabLst>
                  <a:tab pos="482600" algn="l"/>
                  <a:tab pos="952500" algn="l"/>
                  <a:tab pos="1435100" algn="l"/>
                  <a:tab pos="1905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algn="l">
                <a:tabLst>
                  <a:tab pos="482600" algn="l"/>
                  <a:tab pos="952500" algn="l"/>
                  <a:tab pos="1435100" algn="l"/>
                  <a:tab pos="1905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82600" algn="l"/>
                  <a:tab pos="952500" algn="l"/>
                  <a:tab pos="1435100" algn="l"/>
                  <a:tab pos="1905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82600" algn="l"/>
                  <a:tab pos="952500" algn="l"/>
                  <a:tab pos="1435100" algn="l"/>
                  <a:tab pos="1905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82600" algn="l"/>
                  <a:tab pos="952500" algn="l"/>
                  <a:tab pos="1435100" algn="l"/>
                  <a:tab pos="1905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82600" algn="l"/>
                  <a:tab pos="952500" algn="l"/>
                  <a:tab pos="1435100" algn="l"/>
                  <a:tab pos="1905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GB" altLang="en-US" sz="1200" noProof="1">
                  <a:latin typeface="Arial" panose="020B0604020202020204" pitchFamily="34" charset="0"/>
                </a:rPr>
                <a:t>1      2      5      6      8</a:t>
              </a:r>
            </a:p>
          </p:txBody>
        </p:sp>
        <p:sp>
          <p:nvSpPr>
            <p:cNvPr id="220221" name="Line 2109">
              <a:extLst>
                <a:ext uri="{FF2B5EF4-FFF2-40B4-BE49-F238E27FC236}">
                  <a16:creationId xmlns:a16="http://schemas.microsoft.com/office/drawing/2014/main" id="{87C946A2-3908-1CB6-7212-9613086F7F0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579" y="1995"/>
              <a:ext cx="0" cy="2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20222" name="Line 2110">
              <a:extLst>
                <a:ext uri="{FF2B5EF4-FFF2-40B4-BE49-F238E27FC236}">
                  <a16:creationId xmlns:a16="http://schemas.microsoft.com/office/drawing/2014/main" id="{591FE27B-F8CD-9A06-3D70-796F961DB1D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874" y="1995"/>
              <a:ext cx="0" cy="2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20223" name="Line 2111">
              <a:extLst>
                <a:ext uri="{FF2B5EF4-FFF2-40B4-BE49-F238E27FC236}">
                  <a16:creationId xmlns:a16="http://schemas.microsoft.com/office/drawing/2014/main" id="{63530230-52FC-C5DD-799A-D5EE9987D8E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169" y="1995"/>
              <a:ext cx="0" cy="2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20224" name="Line 2112">
              <a:extLst>
                <a:ext uri="{FF2B5EF4-FFF2-40B4-BE49-F238E27FC236}">
                  <a16:creationId xmlns:a16="http://schemas.microsoft.com/office/drawing/2014/main" id="{7CEDC5AE-E71B-19F0-9F5D-79B2DD38E5F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464" y="1995"/>
              <a:ext cx="0" cy="2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220226" name="Group 2114">
            <a:extLst>
              <a:ext uri="{FF2B5EF4-FFF2-40B4-BE49-F238E27FC236}">
                <a16:creationId xmlns:a16="http://schemas.microsoft.com/office/drawing/2014/main" id="{5CCFC0B8-CA65-86EF-516A-2BA095AF606D}"/>
              </a:ext>
            </a:extLst>
          </p:cNvPr>
          <p:cNvGrpSpPr>
            <a:grpSpLocks/>
          </p:cNvGrpSpPr>
          <p:nvPr/>
        </p:nvGrpSpPr>
        <p:grpSpPr bwMode="auto">
          <a:xfrm>
            <a:off x="1135063" y="781050"/>
            <a:ext cx="511175" cy="2179638"/>
            <a:chOff x="691" y="2323"/>
            <a:chExt cx="322" cy="1373"/>
          </a:xfrm>
        </p:grpSpPr>
        <p:sp>
          <p:nvSpPr>
            <p:cNvPr id="220211" name="Text Box 2099">
              <a:extLst>
                <a:ext uri="{FF2B5EF4-FFF2-40B4-BE49-F238E27FC236}">
                  <a16:creationId xmlns:a16="http://schemas.microsoft.com/office/drawing/2014/main" id="{89E36E4D-F4CC-0D55-3D23-0D0EACF163AF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91" y="2323"/>
              <a:ext cx="322" cy="1373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rIns="36000"/>
            <a:lstStyle/>
            <a:p>
              <a:pPr algn="l">
                <a:spcBef>
                  <a:spcPct val="50000"/>
                </a:spcBef>
              </a:pPr>
              <a:r>
                <a:rPr lang="en-GB" altLang="en-US" sz="1200" noProof="1"/>
                <a:t>728  1</a:t>
              </a:r>
            </a:p>
            <a:p>
              <a:pPr algn="l">
                <a:spcBef>
                  <a:spcPct val="50000"/>
                </a:spcBef>
              </a:pPr>
              <a:r>
                <a:rPr lang="en-GB" altLang="en-US" sz="1200" noProof="1"/>
                <a:t>736  1</a:t>
              </a:r>
            </a:p>
            <a:p>
              <a:pPr algn="l">
                <a:spcBef>
                  <a:spcPct val="50000"/>
                </a:spcBef>
              </a:pPr>
              <a:r>
                <a:rPr lang="en-GB" altLang="en-US" sz="1200" noProof="1"/>
                <a:t>740  1</a:t>
              </a:r>
            </a:p>
            <a:p>
              <a:pPr algn="l">
                <a:spcBef>
                  <a:spcPct val="50000"/>
                </a:spcBef>
              </a:pPr>
              <a:r>
                <a:rPr lang="en-GB" altLang="en-US" sz="1200" noProof="1"/>
                <a:t>727  5</a:t>
              </a:r>
            </a:p>
            <a:p>
              <a:pPr algn="l">
                <a:spcBef>
                  <a:spcPct val="50000"/>
                </a:spcBef>
              </a:pPr>
              <a:r>
                <a:rPr lang="en-GB" altLang="en-US" sz="1200" noProof="1"/>
                <a:t>729  5</a:t>
              </a:r>
            </a:p>
            <a:p>
              <a:pPr algn="l">
                <a:spcBef>
                  <a:spcPct val="50000"/>
                </a:spcBef>
              </a:pPr>
              <a:r>
                <a:rPr lang="en-GB" altLang="en-US" sz="1200" noProof="1"/>
                <a:t>737  6</a:t>
              </a:r>
            </a:p>
            <a:p>
              <a:pPr algn="l">
                <a:spcBef>
                  <a:spcPct val="50000"/>
                </a:spcBef>
              </a:pPr>
              <a:r>
                <a:rPr lang="en-GB" altLang="en-US" sz="1200" noProof="1"/>
                <a:t>739  8</a:t>
              </a:r>
            </a:p>
            <a:p>
              <a:pPr algn="l">
                <a:spcBef>
                  <a:spcPct val="50000"/>
                </a:spcBef>
              </a:pPr>
              <a:endParaRPr lang="en-GB" altLang="en-US" sz="1200" noProof="1"/>
            </a:p>
          </p:txBody>
        </p:sp>
        <p:sp>
          <p:nvSpPr>
            <p:cNvPr id="220212" name="Line 2100">
              <a:extLst>
                <a:ext uri="{FF2B5EF4-FFF2-40B4-BE49-F238E27FC236}">
                  <a16:creationId xmlns:a16="http://schemas.microsoft.com/office/drawing/2014/main" id="{9AF82B6B-B68B-60BF-E11A-7C548545591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93" y="2323"/>
              <a:ext cx="0" cy="137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20213" name="Line 2101">
              <a:extLst>
                <a:ext uri="{FF2B5EF4-FFF2-40B4-BE49-F238E27FC236}">
                  <a16:creationId xmlns:a16="http://schemas.microsoft.com/office/drawing/2014/main" id="{1C47E782-DFF0-EFF8-3BAE-67DA11BEE88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91" y="2659"/>
              <a:ext cx="32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20214" name="Line 2102">
              <a:extLst>
                <a:ext uri="{FF2B5EF4-FFF2-40B4-BE49-F238E27FC236}">
                  <a16:creationId xmlns:a16="http://schemas.microsoft.com/office/drawing/2014/main" id="{E99B7FDE-6B13-5F10-2887-D09AF9865C9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91" y="2482"/>
              <a:ext cx="32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20215" name="Line 2103">
              <a:extLst>
                <a:ext uri="{FF2B5EF4-FFF2-40B4-BE49-F238E27FC236}">
                  <a16:creationId xmlns:a16="http://schemas.microsoft.com/office/drawing/2014/main" id="{43A41392-67CF-C6FA-F841-6F96A44FA8A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91" y="2836"/>
              <a:ext cx="32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20216" name="Line 2104">
              <a:extLst>
                <a:ext uri="{FF2B5EF4-FFF2-40B4-BE49-F238E27FC236}">
                  <a16:creationId xmlns:a16="http://schemas.microsoft.com/office/drawing/2014/main" id="{CC14BE54-7955-BE19-B48A-735B191D57F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91" y="3013"/>
              <a:ext cx="32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20217" name="Line 2105">
              <a:extLst>
                <a:ext uri="{FF2B5EF4-FFF2-40B4-BE49-F238E27FC236}">
                  <a16:creationId xmlns:a16="http://schemas.microsoft.com/office/drawing/2014/main" id="{B6FD7CCA-93A7-1C07-278B-0442587EF62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91" y="3190"/>
              <a:ext cx="32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20218" name="Line 2106">
              <a:extLst>
                <a:ext uri="{FF2B5EF4-FFF2-40B4-BE49-F238E27FC236}">
                  <a16:creationId xmlns:a16="http://schemas.microsoft.com/office/drawing/2014/main" id="{5B337FB5-22C5-5929-0B13-442EFD39F70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91" y="3368"/>
              <a:ext cx="32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20225" name="Line 2113">
              <a:extLst>
                <a:ext uri="{FF2B5EF4-FFF2-40B4-BE49-F238E27FC236}">
                  <a16:creationId xmlns:a16="http://schemas.microsoft.com/office/drawing/2014/main" id="{407B1C7A-EFC4-9637-5F8A-9D55C17E0B7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91" y="3530"/>
              <a:ext cx="32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20227" name="AutoShape 2115">
            <a:extLst>
              <a:ext uri="{FF2B5EF4-FFF2-40B4-BE49-F238E27FC236}">
                <a16:creationId xmlns:a16="http://schemas.microsoft.com/office/drawing/2014/main" id="{FC95B91F-CC69-18DE-F8EF-7B9B31B80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888" y="3222625"/>
            <a:ext cx="869950" cy="290513"/>
          </a:xfrm>
          <a:prstGeom prst="wedgeRoundRectCallout">
            <a:avLst>
              <a:gd name="adj1" fmla="val 37407"/>
              <a:gd name="adj2" fmla="val -17185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>
                <a:latin typeface="Arial" panose="020B0604020202020204" pitchFamily="34" charset="0"/>
              </a:rPr>
              <a:t>Null stay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208" name="Picture 1048">
            <a:extLst>
              <a:ext uri="{FF2B5EF4-FFF2-40B4-BE49-F238E27FC236}">
                <a16:creationId xmlns:a16="http://schemas.microsoft.com/office/drawing/2014/main" id="{99FA7D6E-F0DA-E350-FBE5-E3FDCC4932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700" y="4032250"/>
            <a:ext cx="3038475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1209" name="Picture 1049">
            <a:extLst>
              <a:ext uri="{FF2B5EF4-FFF2-40B4-BE49-F238E27FC236}">
                <a16:creationId xmlns:a16="http://schemas.microsoft.com/office/drawing/2014/main" id="{0C01A25C-11AC-2728-EDCB-0E5B4FF94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4010025"/>
            <a:ext cx="2771775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21206" name="Object 1046">
            <a:extLst>
              <a:ext uri="{FF2B5EF4-FFF2-40B4-BE49-F238E27FC236}">
                <a16:creationId xmlns:a16="http://schemas.microsoft.com/office/drawing/2014/main" id="{5B93D2CD-CDB7-E928-FCB7-439D444D2F5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36663" y="536575"/>
          <a:ext cx="6545262" cy="340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billede" r:id="rId5" imgW="6542857" imgH="3409524" progId="Paint.Picture">
                  <p:embed/>
                </p:oleObj>
              </mc:Choice>
              <mc:Fallback>
                <p:oleObj name="Bitmapbillede" r:id="rId5" imgW="6542857" imgH="3409524" progId="Paint.Picture">
                  <p:embed/>
                  <p:pic>
                    <p:nvPicPr>
                      <p:cNvPr id="0" name="Object 10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6663" y="536575"/>
                        <a:ext cx="6545262" cy="340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1187" name="Text Box 1027">
            <a:extLst>
              <a:ext uri="{FF2B5EF4-FFF2-40B4-BE49-F238E27FC236}">
                <a16:creationId xmlns:a16="http://schemas.microsoft.com/office/drawing/2014/main" id="{C96D15C5-7AF8-B4AE-035B-6222D3408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4.4</a:t>
            </a:r>
            <a:r>
              <a:rPr lang="da-DK" altLang="en-US" sz="1600" u="sng">
                <a:latin typeface="Arial" panose="020B0604020202020204" pitchFamily="34" charset="0"/>
              </a:rPr>
              <a:t>A</a:t>
            </a:r>
            <a:r>
              <a:rPr lang="en-US" altLang="en-US" sz="1600" u="sng">
                <a:latin typeface="Arial" panose="020B0604020202020204" pitchFamily="34" charset="0"/>
              </a:rPr>
              <a:t>  Aggregate query - Group By</a:t>
            </a:r>
            <a:r>
              <a:rPr lang="da-DK" altLang="en-US" sz="1600" u="sng">
                <a:latin typeface="Arial" panose="020B0604020202020204" pitchFamily="34" charset="0"/>
              </a:rPr>
              <a:t> - bundle records</a:t>
            </a:r>
            <a:endParaRPr lang="en-US" altLang="en-US" sz="1600" u="sng">
              <a:latin typeface="Arial" panose="020B0604020202020204" pitchFamily="34" charset="0"/>
            </a:endParaRPr>
          </a:p>
        </p:txBody>
      </p:sp>
      <p:grpSp>
        <p:nvGrpSpPr>
          <p:cNvPr id="221204" name="Group 1044">
            <a:extLst>
              <a:ext uri="{FF2B5EF4-FFF2-40B4-BE49-F238E27FC236}">
                <a16:creationId xmlns:a16="http://schemas.microsoft.com/office/drawing/2014/main" id="{48033289-DCF7-F33F-4C4B-06695F54F2F7}"/>
              </a:ext>
            </a:extLst>
          </p:cNvPr>
          <p:cNvGrpSpPr>
            <a:grpSpLocks/>
          </p:cNvGrpSpPr>
          <p:nvPr/>
        </p:nvGrpSpPr>
        <p:grpSpPr bwMode="auto">
          <a:xfrm>
            <a:off x="2984500" y="4400550"/>
            <a:ext cx="1835150" cy="2120900"/>
            <a:chOff x="1940" y="2772"/>
            <a:chExt cx="1156" cy="1336"/>
          </a:xfrm>
        </p:grpSpPr>
        <p:sp>
          <p:nvSpPr>
            <p:cNvPr id="221190" name="Freeform 1030">
              <a:extLst>
                <a:ext uri="{FF2B5EF4-FFF2-40B4-BE49-F238E27FC236}">
                  <a16:creationId xmlns:a16="http://schemas.microsoft.com/office/drawing/2014/main" id="{FFFA0BEB-1C4E-1C8A-1F9A-10EF8983F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0" y="2772"/>
              <a:ext cx="1156" cy="1336"/>
            </a:xfrm>
            <a:custGeom>
              <a:avLst/>
              <a:gdLst>
                <a:gd name="T0" fmla="*/ 0 w 1156"/>
                <a:gd name="T1" fmla="*/ 12 h 1336"/>
                <a:gd name="T2" fmla="*/ 1152 w 1156"/>
                <a:gd name="T3" fmla="*/ 0 h 1336"/>
                <a:gd name="T4" fmla="*/ 1156 w 1156"/>
                <a:gd name="T5" fmla="*/ 480 h 1336"/>
                <a:gd name="T6" fmla="*/ 0 w 1156"/>
                <a:gd name="T7" fmla="*/ 1336 h 1336"/>
                <a:gd name="T8" fmla="*/ 0 w 1156"/>
                <a:gd name="T9" fmla="*/ 12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1336">
                  <a:moveTo>
                    <a:pt x="0" y="12"/>
                  </a:moveTo>
                  <a:cubicBezTo>
                    <a:pt x="364" y="80"/>
                    <a:pt x="772" y="64"/>
                    <a:pt x="1152" y="0"/>
                  </a:cubicBezTo>
                  <a:cubicBezTo>
                    <a:pt x="1156" y="168"/>
                    <a:pt x="1152" y="384"/>
                    <a:pt x="1156" y="480"/>
                  </a:cubicBezTo>
                  <a:cubicBezTo>
                    <a:pt x="828" y="804"/>
                    <a:pt x="460" y="1056"/>
                    <a:pt x="0" y="1336"/>
                  </a:cubicBezTo>
                  <a:cubicBezTo>
                    <a:pt x="0" y="1180"/>
                    <a:pt x="4" y="260"/>
                    <a:pt x="0" y="12"/>
                  </a:cubicBezTo>
                  <a:close/>
                </a:path>
              </a:pathLst>
            </a:custGeom>
            <a:solidFill>
              <a:srgbClr val="FFFF00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21191" name="Freeform 1031">
              <a:extLst>
                <a:ext uri="{FF2B5EF4-FFF2-40B4-BE49-F238E27FC236}">
                  <a16:creationId xmlns:a16="http://schemas.microsoft.com/office/drawing/2014/main" id="{2321CA9C-9584-DDDE-0555-1310DF5BE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0" y="2864"/>
              <a:ext cx="1156" cy="288"/>
            </a:xfrm>
            <a:custGeom>
              <a:avLst/>
              <a:gdLst>
                <a:gd name="T0" fmla="*/ 1156 w 1156"/>
                <a:gd name="T1" fmla="*/ 0 h 288"/>
                <a:gd name="T2" fmla="*/ 0 w 1156"/>
                <a:gd name="T3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56" h="288">
                  <a:moveTo>
                    <a:pt x="1156" y="0"/>
                  </a:moveTo>
                  <a:cubicBezTo>
                    <a:pt x="844" y="124"/>
                    <a:pt x="444" y="248"/>
                    <a:pt x="0" y="288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21192" name="Freeform 1032">
              <a:extLst>
                <a:ext uri="{FF2B5EF4-FFF2-40B4-BE49-F238E27FC236}">
                  <a16:creationId xmlns:a16="http://schemas.microsoft.com/office/drawing/2014/main" id="{A20E63B0-B1A0-7C47-7C3E-02F387AC3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0" y="2964"/>
              <a:ext cx="1156" cy="468"/>
            </a:xfrm>
            <a:custGeom>
              <a:avLst/>
              <a:gdLst>
                <a:gd name="T0" fmla="*/ 1156 w 1156"/>
                <a:gd name="T1" fmla="*/ 0 h 468"/>
                <a:gd name="T2" fmla="*/ 0 w 1156"/>
                <a:gd name="T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56" h="468">
                  <a:moveTo>
                    <a:pt x="1156" y="0"/>
                  </a:moveTo>
                  <a:cubicBezTo>
                    <a:pt x="832" y="168"/>
                    <a:pt x="424" y="360"/>
                    <a:pt x="0" y="468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21193" name="Freeform 1033">
              <a:extLst>
                <a:ext uri="{FF2B5EF4-FFF2-40B4-BE49-F238E27FC236}">
                  <a16:creationId xmlns:a16="http://schemas.microsoft.com/office/drawing/2014/main" id="{F82B1ABC-901B-E129-DB57-761A53DFD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0" y="3056"/>
              <a:ext cx="1156" cy="672"/>
            </a:xfrm>
            <a:custGeom>
              <a:avLst/>
              <a:gdLst>
                <a:gd name="T0" fmla="*/ 1156 w 1156"/>
                <a:gd name="T1" fmla="*/ 0 h 672"/>
                <a:gd name="T2" fmla="*/ 0 w 1156"/>
                <a:gd name="T3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56" h="672">
                  <a:moveTo>
                    <a:pt x="1156" y="0"/>
                  </a:moveTo>
                  <a:cubicBezTo>
                    <a:pt x="864" y="208"/>
                    <a:pt x="432" y="488"/>
                    <a:pt x="0" y="672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21194" name="Freeform 1034">
              <a:extLst>
                <a:ext uri="{FF2B5EF4-FFF2-40B4-BE49-F238E27FC236}">
                  <a16:creationId xmlns:a16="http://schemas.microsoft.com/office/drawing/2014/main" id="{F36DAF28-D9D8-2800-FD7A-BCC5C83F6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0" y="3152"/>
              <a:ext cx="1152" cy="768"/>
            </a:xfrm>
            <a:custGeom>
              <a:avLst/>
              <a:gdLst>
                <a:gd name="T0" fmla="*/ 1152 w 1152"/>
                <a:gd name="T1" fmla="*/ 0 h 768"/>
                <a:gd name="T2" fmla="*/ 0 w 1152"/>
                <a:gd name="T3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52" h="768">
                  <a:moveTo>
                    <a:pt x="1152" y="0"/>
                  </a:moveTo>
                  <a:cubicBezTo>
                    <a:pt x="872" y="252"/>
                    <a:pt x="436" y="536"/>
                    <a:pt x="0" y="768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21196" name="Text Box 1036">
            <a:extLst>
              <a:ext uri="{FF2B5EF4-FFF2-40B4-BE49-F238E27FC236}">
                <a16:creationId xmlns:a16="http://schemas.microsoft.com/office/drawing/2014/main" id="{4F85AE79-5825-7D68-442E-8B13A3304343}"/>
              </a:ext>
            </a:extLst>
          </p:cNvPr>
          <p:cNvSpPr txBox="1">
            <a:spLocks noChangeArrowheads="1"/>
          </p:cNvSpPr>
          <p:nvPr/>
        </p:nvSpPr>
        <p:spPr bwMode="auto">
          <a:xfrm rot="-652701">
            <a:off x="2952750" y="4514850"/>
            <a:ext cx="18272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en-US" sz="1400"/>
              <a:t>Bundle -&gt; </a:t>
            </a:r>
            <a:r>
              <a:rPr lang="da-DK" altLang="en-US" sz="1400" noProof="1"/>
              <a:t>Min(date)</a:t>
            </a:r>
          </a:p>
        </p:txBody>
      </p:sp>
      <p:sp>
        <p:nvSpPr>
          <p:cNvPr id="221199" name="AutoShape 1039">
            <a:extLst>
              <a:ext uri="{FF2B5EF4-FFF2-40B4-BE49-F238E27FC236}">
                <a16:creationId xmlns:a16="http://schemas.microsoft.com/office/drawing/2014/main" id="{CAE4CD01-7A9C-CC50-5158-A70D36405E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888" y="3368675"/>
            <a:ext cx="1195387" cy="323850"/>
          </a:xfrm>
          <a:prstGeom prst="wedgeRoundRectCallout">
            <a:avLst>
              <a:gd name="adj1" fmla="val 39111"/>
              <a:gd name="adj2" fmla="val -26323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400">
                <a:sym typeface="Symbol" panose="05050102010706020507" pitchFamily="18" charset="2"/>
              </a:rPr>
              <a:t>: Group By</a:t>
            </a:r>
            <a:endParaRPr lang="en-US" altLang="en-US" sz="1400"/>
          </a:p>
        </p:txBody>
      </p:sp>
      <p:sp>
        <p:nvSpPr>
          <p:cNvPr id="221202" name="Text Box 1042">
            <a:extLst>
              <a:ext uri="{FF2B5EF4-FFF2-40B4-BE49-F238E27FC236}">
                <a16:creationId xmlns:a16="http://schemas.microsoft.com/office/drawing/2014/main" id="{01860CD0-D7A9-89F1-CAE7-F68C060FE1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1450" y="5981700"/>
            <a:ext cx="3721100" cy="8509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l"/>
            <a:r>
              <a:rPr lang="en-GB" altLang="en-US" sz="1200" noProof="1"/>
              <a:t>SELECT Min(tblRoomState.date) AS arrival . . . </a:t>
            </a:r>
          </a:p>
          <a:p>
            <a:pPr algn="l"/>
            <a:r>
              <a:rPr lang="en-GB" altLang="en-US" sz="1200" noProof="1"/>
              <a:t>FROM tblStay INNER JOIN tblRoomState </a:t>
            </a:r>
          </a:p>
          <a:p>
            <a:pPr algn="l"/>
            <a:r>
              <a:rPr lang="en-GB" altLang="en-US" sz="1200" noProof="1"/>
              <a:t>ON tblStay.stayID = tblRoomState.stayID</a:t>
            </a:r>
          </a:p>
          <a:p>
            <a:pPr algn="l"/>
            <a:r>
              <a:rPr lang="en-GB" altLang="en-US" sz="1200" noProof="1"/>
              <a:t>GROUP BY tblStay.stayID . . . ;</a:t>
            </a:r>
          </a:p>
        </p:txBody>
      </p:sp>
      <p:sp>
        <p:nvSpPr>
          <p:cNvPr id="221205" name="AutoShape 1045">
            <a:extLst>
              <a:ext uri="{FF2B5EF4-FFF2-40B4-BE49-F238E27FC236}">
                <a16:creationId xmlns:a16="http://schemas.microsoft.com/office/drawing/2014/main" id="{AA774E2E-C76C-02C4-4323-AC972B0837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9563" y="3360738"/>
            <a:ext cx="1760537" cy="552450"/>
          </a:xfrm>
          <a:prstGeom prst="wedgeRoundRectCallout">
            <a:avLst>
              <a:gd name="adj1" fmla="val 30255"/>
              <a:gd name="adj2" fmla="val 9942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400">
                <a:sym typeface="Symbol" panose="05050102010706020507" pitchFamily="18" charset="2"/>
              </a:rPr>
              <a:t>Wanted result:</a:t>
            </a:r>
          </a:p>
          <a:p>
            <a:pPr algn="l"/>
            <a:r>
              <a:rPr lang="en-US" altLang="en-US" sz="1400"/>
              <a:t>grouped by stayID</a:t>
            </a:r>
          </a:p>
        </p:txBody>
      </p:sp>
      <p:sp>
        <p:nvSpPr>
          <p:cNvPr id="221207" name="AutoShape 1047">
            <a:extLst>
              <a:ext uri="{FF2B5EF4-FFF2-40B4-BE49-F238E27FC236}">
                <a16:creationId xmlns:a16="http://schemas.microsoft.com/office/drawing/2014/main" id="{589E9952-F8E6-C65B-DE9F-F3345259EF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4713" y="1374775"/>
            <a:ext cx="550862" cy="323850"/>
          </a:xfrm>
          <a:prstGeom prst="wedgeRoundRectCallout">
            <a:avLst>
              <a:gd name="adj1" fmla="val -115417"/>
              <a:gd name="adj2" fmla="val 23088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400">
                <a:sym typeface="Symbol" panose="05050102010706020507" pitchFamily="18" charset="2"/>
              </a:rPr>
              <a:t>Alias</a:t>
            </a:r>
            <a:endParaRPr lang="en-US" altLang="en-US" sz="1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517" name="Picture 21">
            <a:extLst>
              <a:ext uri="{FF2B5EF4-FFF2-40B4-BE49-F238E27FC236}">
                <a16:creationId xmlns:a16="http://schemas.microsoft.com/office/drawing/2014/main" id="{EEFBA2BC-0AF8-3A48-6142-7D91CECA1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225" y="3898900"/>
            <a:ext cx="31242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34514" name="Object 18">
            <a:extLst>
              <a:ext uri="{FF2B5EF4-FFF2-40B4-BE49-F238E27FC236}">
                <a16:creationId xmlns:a16="http://schemas.microsoft.com/office/drawing/2014/main" id="{63974474-3F76-05FE-BFFB-1F2C5A9D64C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14388" y="581025"/>
          <a:ext cx="6904037" cy="298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6904762" imgH="2980952" progId="Paint.Picture">
                  <p:embed/>
                </p:oleObj>
              </mc:Choice>
              <mc:Fallback>
                <p:oleObj name="Bitmap Image" r:id="rId4" imgW="6904762" imgH="2980952" progId="Paint.Picture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388" y="581025"/>
                        <a:ext cx="6904037" cy="298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4501" name="Text Box 5">
            <a:extLst>
              <a:ext uri="{FF2B5EF4-FFF2-40B4-BE49-F238E27FC236}">
                <a16:creationId xmlns:a16="http://schemas.microsoft.com/office/drawing/2014/main" id="{78666364-B936-7506-1C32-ADEFA3F72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4.4</a:t>
            </a:r>
            <a:r>
              <a:rPr lang="da-DK" altLang="en-US" sz="1600" u="sng">
                <a:latin typeface="Arial" panose="020B0604020202020204" pitchFamily="34" charset="0"/>
              </a:rPr>
              <a:t>B</a:t>
            </a:r>
            <a:r>
              <a:rPr lang="en-US" altLang="en-US" sz="1600" u="sng">
                <a:latin typeface="Arial" panose="020B0604020202020204" pitchFamily="34" charset="0"/>
              </a:rPr>
              <a:t>  </a:t>
            </a:r>
            <a:r>
              <a:rPr lang="da-DK" altLang="en-US" sz="1600" u="sng">
                <a:latin typeface="Arial" panose="020B0604020202020204" pitchFamily="34" charset="0"/>
              </a:rPr>
              <a:t>Select bundles HAVING . . .</a:t>
            </a:r>
            <a:endParaRPr lang="en-US" altLang="en-US" sz="1600" u="sng">
              <a:latin typeface="Arial" panose="020B0604020202020204" pitchFamily="34" charset="0"/>
            </a:endParaRPr>
          </a:p>
        </p:txBody>
      </p:sp>
      <p:sp>
        <p:nvSpPr>
          <p:cNvPr id="234510" name="Text Box 14">
            <a:extLst>
              <a:ext uri="{FF2B5EF4-FFF2-40B4-BE49-F238E27FC236}">
                <a16:creationId xmlns:a16="http://schemas.microsoft.com/office/drawing/2014/main" id="{3A39A5C8-384D-A181-1B8C-03238010FD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350" y="3941763"/>
            <a:ext cx="3721100" cy="10334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l"/>
            <a:r>
              <a:rPr lang="en-GB" altLang="en-US" sz="1200" noProof="1"/>
              <a:t>SELECT Min(tblRoomState.date) AS arrival . . . </a:t>
            </a:r>
          </a:p>
          <a:p>
            <a:pPr algn="l"/>
            <a:r>
              <a:rPr lang="en-GB" altLang="en-US" sz="1200" noProof="1"/>
              <a:t>FROM tblStay INNER JOIN tblRoomState </a:t>
            </a:r>
          </a:p>
          <a:p>
            <a:pPr algn="l"/>
            <a:r>
              <a:rPr lang="en-GB" altLang="en-US" sz="1200" noProof="1"/>
              <a:t>ON tblStay.stayID = tblRoomState.stayID</a:t>
            </a:r>
          </a:p>
          <a:p>
            <a:pPr algn="l"/>
            <a:r>
              <a:rPr lang="en-GB" altLang="en-US" sz="1200" noProof="1"/>
              <a:t>GROUP BY tblStay.stayID </a:t>
            </a:r>
            <a:endParaRPr lang="da-DK" altLang="en-US" sz="1200"/>
          </a:p>
          <a:p>
            <a:pPr algn="l"/>
            <a:r>
              <a:rPr lang="da-DK" altLang="en-US" sz="1200"/>
              <a:t>HAVING </a:t>
            </a:r>
            <a:r>
              <a:rPr lang="da-DK" altLang="en-US" sz="1200" noProof="1"/>
              <a:t>Min(tblRoomState.date) </a:t>
            </a:r>
            <a:r>
              <a:rPr lang="da-DK" altLang="en-US" sz="1200"/>
              <a:t>= #21/10/02#</a:t>
            </a:r>
            <a:r>
              <a:rPr lang="da-DK" altLang="en-US" sz="1200" noProof="1"/>
              <a:t>;</a:t>
            </a:r>
          </a:p>
        </p:txBody>
      </p:sp>
      <p:sp>
        <p:nvSpPr>
          <p:cNvPr id="234512" name="AutoShape 16">
            <a:extLst>
              <a:ext uri="{FF2B5EF4-FFF2-40B4-BE49-F238E27FC236}">
                <a16:creationId xmlns:a16="http://schemas.microsoft.com/office/drawing/2014/main" id="{83CACAA0-52CA-339B-2A1C-D0A9E5F94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4675" y="1358900"/>
            <a:ext cx="1839913" cy="781050"/>
          </a:xfrm>
          <a:prstGeom prst="wedgeRoundRectCallout">
            <a:avLst>
              <a:gd name="adj1" fmla="val -67944"/>
              <a:gd name="adj2" fmla="val 17337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l"/>
            <a:r>
              <a:rPr lang="da-DK" altLang="en-US" sz="1400">
                <a:sym typeface="Symbol" panose="05050102010706020507" pitchFamily="18" charset="2"/>
              </a:rPr>
              <a:t>Stays HAVING arrival this date.</a:t>
            </a:r>
          </a:p>
          <a:p>
            <a:pPr algn="l"/>
            <a:r>
              <a:rPr lang="da-DK" altLang="en-US" sz="1400">
                <a:sym typeface="Symbol" panose="05050102010706020507" pitchFamily="18" charset="2"/>
              </a:rPr>
              <a:t>Local date format</a:t>
            </a:r>
            <a:endParaRPr lang="en-US" altLang="en-US" sz="1400"/>
          </a:p>
        </p:txBody>
      </p:sp>
      <p:sp>
        <p:nvSpPr>
          <p:cNvPr id="234515" name="AutoShape 19">
            <a:extLst>
              <a:ext uri="{FF2B5EF4-FFF2-40B4-BE49-F238E27FC236}">
                <a16:creationId xmlns:a16="http://schemas.microsoft.com/office/drawing/2014/main" id="{5CE3AC6A-67A6-0F6B-A4DE-E207178CB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675" y="5251450"/>
            <a:ext cx="1673225" cy="552450"/>
          </a:xfrm>
          <a:prstGeom prst="wedgeRoundRectCallout">
            <a:avLst>
              <a:gd name="adj1" fmla="val -34819"/>
              <a:gd name="adj2" fmla="val -11293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l"/>
            <a:r>
              <a:rPr lang="da-DK" altLang="en-US" sz="1400">
                <a:sym typeface="Symbol" panose="05050102010706020507" pitchFamily="18" charset="2"/>
              </a:rPr>
              <a:t>HAVING arrival this date</a:t>
            </a:r>
            <a:endParaRPr lang="en-US" altLang="en-US" sz="1400"/>
          </a:p>
        </p:txBody>
      </p:sp>
      <p:sp>
        <p:nvSpPr>
          <p:cNvPr id="234516" name="AutoShape 20">
            <a:extLst>
              <a:ext uri="{FF2B5EF4-FFF2-40B4-BE49-F238E27FC236}">
                <a16:creationId xmlns:a16="http://schemas.microsoft.com/office/drawing/2014/main" id="{EEB4505B-17A7-3E8C-5324-4ABA12E463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9075" y="5259388"/>
            <a:ext cx="1673225" cy="323850"/>
          </a:xfrm>
          <a:prstGeom prst="wedgeRoundRectCallout">
            <a:avLst>
              <a:gd name="adj1" fmla="val -18880"/>
              <a:gd name="adj2" fmla="val -15588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l"/>
            <a:r>
              <a:rPr lang="da-DK" altLang="en-US" sz="1400">
                <a:sym typeface="Symbol" panose="05050102010706020507" pitchFamily="18" charset="2"/>
              </a:rPr>
              <a:t>US date format</a:t>
            </a:r>
            <a:endParaRPr lang="en-US" altLang="en-US" sz="1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8127" name="Object 15">
            <a:extLst>
              <a:ext uri="{FF2B5EF4-FFF2-40B4-BE49-F238E27FC236}">
                <a16:creationId xmlns:a16="http://schemas.microsoft.com/office/drawing/2014/main" id="{1CEDA4A7-D45D-A6E7-E60B-554543BE2F5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4350" y="581025"/>
          <a:ext cx="5897563" cy="278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billede" r:id="rId3" imgW="5896798" imgH="2781688" progId="Paint.Picture">
                  <p:embed/>
                </p:oleObj>
              </mc:Choice>
              <mc:Fallback>
                <p:oleObj name="Bitmapbillede" r:id="rId3" imgW="5896798" imgH="2781688" progId="Paint.Picture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" y="581025"/>
                        <a:ext cx="5897563" cy="278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8126" name="Picture 14">
            <a:extLst>
              <a:ext uri="{FF2B5EF4-FFF2-40B4-BE49-F238E27FC236}">
                <a16:creationId xmlns:a16="http://schemas.microsoft.com/office/drawing/2014/main" id="{791B9A73-CB07-4FF1-C8A6-DC0A0C1C2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" y="3717925"/>
            <a:ext cx="5000625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8118" name="Text Box 6">
            <a:extLst>
              <a:ext uri="{FF2B5EF4-FFF2-40B4-BE49-F238E27FC236}">
                <a16:creationId xmlns:a16="http://schemas.microsoft.com/office/drawing/2014/main" id="{00875B2C-E1BB-8E7C-46F8-6BF9E0369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4.5  Query a query, Null values</a:t>
            </a:r>
          </a:p>
        </p:txBody>
      </p:sp>
      <p:sp>
        <p:nvSpPr>
          <p:cNvPr id="218121" name="AutoShape 9">
            <a:extLst>
              <a:ext uri="{FF2B5EF4-FFF2-40B4-BE49-F238E27FC236}">
                <a16:creationId xmlns:a16="http://schemas.microsoft.com/office/drawing/2014/main" id="{D319858C-8881-C517-88CC-C42C2148E3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6950" y="3216275"/>
            <a:ext cx="1543050" cy="323850"/>
          </a:xfrm>
          <a:prstGeom prst="wedgeRoundRectCallout">
            <a:avLst>
              <a:gd name="adj1" fmla="val 51130"/>
              <a:gd name="adj2" fmla="val -18872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400">
                <a:sym typeface="Symbol" panose="05050102010706020507" pitchFamily="18" charset="2"/>
              </a:rPr>
              <a:t>Order By arrival</a:t>
            </a:r>
            <a:endParaRPr lang="en-US" altLang="en-US" sz="1400"/>
          </a:p>
        </p:txBody>
      </p:sp>
      <p:sp>
        <p:nvSpPr>
          <p:cNvPr id="218122" name="AutoShape 10">
            <a:extLst>
              <a:ext uri="{FF2B5EF4-FFF2-40B4-BE49-F238E27FC236}">
                <a16:creationId xmlns:a16="http://schemas.microsoft.com/office/drawing/2014/main" id="{1EFFA383-29AC-03D9-B2F9-04A82D3B1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5663" y="4572000"/>
            <a:ext cx="1266825" cy="781050"/>
          </a:xfrm>
          <a:prstGeom prst="wedgeRoundRectCallout">
            <a:avLst>
              <a:gd name="adj1" fmla="val -107644"/>
              <a:gd name="adj2" fmla="val 3881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>
                <a:sym typeface="Symbol" panose="05050102010706020507" pitchFamily="18" charset="2"/>
              </a:rPr>
              <a:t>You may get</a:t>
            </a:r>
          </a:p>
          <a:p>
            <a:r>
              <a:rPr lang="en-US" altLang="en-US" sz="1400">
                <a:sym typeface="Symbol" panose="05050102010706020507" pitchFamily="18" charset="2"/>
              </a:rPr>
              <a:t>“more” here.</a:t>
            </a:r>
          </a:p>
          <a:p>
            <a:r>
              <a:rPr lang="en-US" altLang="en-US" sz="1400">
                <a:sym typeface="Symbol" panose="05050102010706020507" pitchFamily="18" charset="2"/>
              </a:rPr>
              <a:t>Why?</a:t>
            </a:r>
            <a:endParaRPr lang="en-US" altLang="en-US" sz="1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Text Box 2">
            <a:extLst>
              <a:ext uri="{FF2B5EF4-FFF2-40B4-BE49-F238E27FC236}">
                <a16:creationId xmlns:a16="http://schemas.microsoft.com/office/drawing/2014/main" id="{6B34A6D4-4023-401A-9C70-A0BFCBFA23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4.6  Query with user criteria</a:t>
            </a:r>
          </a:p>
        </p:txBody>
      </p:sp>
      <p:pic>
        <p:nvPicPr>
          <p:cNvPr id="222215" name="Picture 7">
            <a:extLst>
              <a:ext uri="{FF2B5EF4-FFF2-40B4-BE49-F238E27FC236}">
                <a16:creationId xmlns:a16="http://schemas.microsoft.com/office/drawing/2014/main" id="{BD0C2D06-7BBD-B9FD-202E-56C8FB6FD1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581025"/>
            <a:ext cx="5191125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2216" name="Picture 8">
            <a:extLst>
              <a:ext uri="{FF2B5EF4-FFF2-40B4-BE49-F238E27FC236}">
                <a16:creationId xmlns:a16="http://schemas.microsoft.com/office/drawing/2014/main" id="{B7C8A12E-8DBB-072F-659B-1840E2E99E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25" y="2057400"/>
            <a:ext cx="371475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2213" name="AutoShape 5">
            <a:extLst>
              <a:ext uri="{FF2B5EF4-FFF2-40B4-BE49-F238E27FC236}">
                <a16:creationId xmlns:a16="http://schemas.microsoft.com/office/drawing/2014/main" id="{94376335-9F97-9A34-D689-74DCED86B3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7588" y="582613"/>
            <a:ext cx="1620837" cy="257175"/>
          </a:xfrm>
          <a:prstGeom prst="wedgeRoundRectCallout">
            <a:avLst>
              <a:gd name="adj1" fmla="val -84477"/>
              <a:gd name="adj2" fmla="val 6234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>
                <a:sym typeface="Symbol" panose="05050102010706020507" pitchFamily="18" charset="2"/>
              </a:rPr>
              <a:t>User-oriented headings</a:t>
            </a:r>
            <a:endParaRPr lang="en-US" altLang="en-US" sz="1000"/>
          </a:p>
        </p:txBody>
      </p:sp>
      <p:sp>
        <p:nvSpPr>
          <p:cNvPr id="222222" name="AutoShape 14">
            <a:extLst>
              <a:ext uri="{FF2B5EF4-FFF2-40B4-BE49-F238E27FC236}">
                <a16:creationId xmlns:a16="http://schemas.microsoft.com/office/drawing/2014/main" id="{F2EFC435-A17C-7B52-D1D3-CB80F1A6A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1192213"/>
            <a:ext cx="1201737" cy="257175"/>
          </a:xfrm>
          <a:prstGeom prst="wedgeRoundRectCallout">
            <a:avLst>
              <a:gd name="adj1" fmla="val -102444"/>
              <a:gd name="adj2" fmla="val 6728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>
                <a:sym typeface="Symbol" panose="05050102010706020507" pitchFamily="18" charset="2"/>
              </a:rPr>
              <a:t>Mnemonic states</a:t>
            </a:r>
            <a:endParaRPr lang="en-US" altLang="en-US" sz="1000"/>
          </a:p>
        </p:txBody>
      </p:sp>
      <p:sp>
        <p:nvSpPr>
          <p:cNvPr id="222214" name="AutoShape 6">
            <a:extLst>
              <a:ext uri="{FF2B5EF4-FFF2-40B4-BE49-F238E27FC236}">
                <a16:creationId xmlns:a16="http://schemas.microsoft.com/office/drawing/2014/main" id="{CA47435C-E809-C367-97D4-14A64DFFDA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8563" y="3043238"/>
            <a:ext cx="1471612" cy="552450"/>
          </a:xfrm>
          <a:prstGeom prst="wedgeRoundRectCallout">
            <a:avLst>
              <a:gd name="adj1" fmla="val -68019"/>
              <a:gd name="adj2" fmla="val 9626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>
                <a:sym typeface="Symbol" panose="05050102010706020507" pitchFamily="18" charset="2"/>
              </a:rPr>
              <a:t>Connected</a:t>
            </a:r>
          </a:p>
          <a:p>
            <a:r>
              <a:rPr lang="en-US" altLang="en-US" sz="1400">
                <a:sym typeface="Symbol" panose="05050102010706020507" pitchFamily="18" charset="2"/>
              </a:rPr>
              <a:t>to fsubStayList</a:t>
            </a:r>
            <a:endParaRPr lang="en-US" altLang="en-US" sz="1400"/>
          </a:p>
        </p:txBody>
      </p:sp>
      <p:sp>
        <p:nvSpPr>
          <p:cNvPr id="222223" name="AutoShape 15">
            <a:extLst>
              <a:ext uri="{FF2B5EF4-FFF2-40B4-BE49-F238E27FC236}">
                <a16:creationId xmlns:a16="http://schemas.microsoft.com/office/drawing/2014/main" id="{1DEC05D1-D0FD-6937-4FE3-AD2D7F0B7B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7350" y="2824163"/>
            <a:ext cx="1150938" cy="422275"/>
          </a:xfrm>
          <a:prstGeom prst="wedgeRoundRectCallout">
            <a:avLst>
              <a:gd name="adj1" fmla="val 156898"/>
              <a:gd name="adj2" fmla="val -10413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>
                <a:sym typeface="Symbol" panose="05050102010706020507" pitchFamily="18" charset="2"/>
              </a:rPr>
              <a:t>Other -&gt; Name =</a:t>
            </a:r>
          </a:p>
          <a:p>
            <a:pPr algn="l"/>
            <a:r>
              <a:rPr lang="en-US" altLang="en-US" sz="1000">
                <a:sym typeface="Symbol" panose="05050102010706020507" pitchFamily="18" charset="2"/>
              </a:rPr>
              <a:t>txtName</a:t>
            </a:r>
            <a:endParaRPr lang="en-US" altLang="en-US" sz="1000"/>
          </a:p>
        </p:txBody>
      </p:sp>
      <p:graphicFrame>
        <p:nvGraphicFramePr>
          <p:cNvPr id="222226" name="Object 18">
            <a:extLst>
              <a:ext uri="{FF2B5EF4-FFF2-40B4-BE49-F238E27FC236}">
                <a16:creationId xmlns:a16="http://schemas.microsoft.com/office/drawing/2014/main" id="{D4DB3552-F922-5A20-D383-9A1A7597FA4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9263" y="3773488"/>
          <a:ext cx="4419600" cy="287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billede" r:id="rId5" imgW="4420217" imgH="2876190" progId="Paint.Picture">
                  <p:embed/>
                </p:oleObj>
              </mc:Choice>
              <mc:Fallback>
                <p:oleObj name="Bitmapbillede" r:id="rId5" imgW="4420217" imgH="2876190" progId="Paint.Picture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3773488"/>
                        <a:ext cx="4419600" cy="287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2221" name="AutoShape 13">
            <a:extLst>
              <a:ext uri="{FF2B5EF4-FFF2-40B4-BE49-F238E27FC236}">
                <a16:creationId xmlns:a16="http://schemas.microsoft.com/office/drawing/2014/main" id="{5B39ABE3-14FB-40FF-D7D5-9B4E5FEF5D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7450" y="5272088"/>
            <a:ext cx="3152775" cy="835025"/>
          </a:xfrm>
          <a:prstGeom prst="wedgeRoundRectCallout">
            <a:avLst>
              <a:gd name="adj1" fmla="val -81069"/>
              <a:gd name="adj2" fmla="val 5551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en-GB" altLang="en-US" sz="1200" noProof="1"/>
              <a:t>A simple search criterion.</a:t>
            </a:r>
          </a:p>
          <a:p>
            <a:pPr algn="l"/>
            <a:r>
              <a:rPr lang="en-GB" altLang="en-US" sz="1200" noProof="1"/>
              <a:t>Or try a user-defined search criterion:</a:t>
            </a:r>
            <a:endParaRPr lang="en-GB" altLang="en-US" sz="1000" noProof="1"/>
          </a:p>
          <a:p>
            <a:pPr algn="l"/>
            <a:r>
              <a:rPr lang="en-GB" altLang="en-US" sz="1000" noProof="1"/>
              <a:t>Like ("*" &amp; </a:t>
            </a:r>
          </a:p>
          <a:p>
            <a:pPr algn="l"/>
            <a:r>
              <a:rPr lang="en-GB" altLang="en-US" sz="1000" noProof="1"/>
              <a:t>[forms]![frmfindstay]![txtname] &amp; "*")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11148</TotalTime>
  <Words>568</Words>
  <Application>Microsoft Office PowerPoint</Application>
  <PresentationFormat>On-screen Show (4:3)</PresentationFormat>
  <Paragraphs>149</Paragraphs>
  <Slides>10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Arial</vt:lpstr>
      <vt:lpstr>Symbol</vt:lpstr>
      <vt:lpstr>Blank Presentation</vt:lpstr>
      <vt:lpstr>Bitmapbillede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SL</dc:creator>
  <cp:lastModifiedBy>Søren Lauesen</cp:lastModifiedBy>
  <cp:revision>152</cp:revision>
  <cp:lastPrinted>2002-09-18T19:38:10Z</cp:lastPrinted>
  <dcterms:created xsi:type="dcterms:W3CDTF">1998-09-07T20:07:06Z</dcterms:created>
  <dcterms:modified xsi:type="dcterms:W3CDTF">2023-01-25T18:12:21Z</dcterms:modified>
</cp:coreProperties>
</file>