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5" r:id="rId2"/>
    <p:sldId id="256" r:id="rId3"/>
    <p:sldId id="257" r:id="rId4"/>
    <p:sldId id="258" r:id="rId5"/>
    <p:sldId id="274" r:id="rId6"/>
    <p:sldId id="283" r:id="rId7"/>
    <p:sldId id="259" r:id="rId8"/>
    <p:sldId id="282" r:id="rId9"/>
    <p:sldId id="260" r:id="rId10"/>
    <p:sldId id="263" r:id="rId11"/>
    <p:sldId id="280" r:id="rId12"/>
    <p:sldId id="275" r:id="rId13"/>
    <p:sldId id="277" r:id="rId14"/>
    <p:sldId id="261" r:id="rId15"/>
    <p:sldId id="264" r:id="rId16"/>
    <p:sldId id="278" r:id="rId17"/>
    <p:sldId id="279" r:id="rId18"/>
    <p:sldId id="281" r:id="rId19"/>
    <p:sldId id="268" r:id="rId20"/>
    <p:sldId id="269" r:id="rId21"/>
    <p:sldId id="270" r:id="rId22"/>
    <p:sldId id="271" r:id="rId23"/>
    <p:sldId id="272" r:id="rId24"/>
    <p:sldId id="284" r:id="rId25"/>
    <p:sldId id="273" r:id="rId26"/>
  </p:sldIdLst>
  <p:sldSz cx="9144000" cy="6858000" type="screen4x3"/>
  <p:notesSz cx="6972300" cy="101107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4">
          <p15:clr>
            <a:srgbClr val="A4A3A4"/>
          </p15:clr>
        </p15:guide>
        <p15:guide id="2" pos="324">
          <p15:clr>
            <a:srgbClr val="A4A3A4"/>
          </p15:clr>
        </p15:guide>
        <p15:guide id="3" pos="4814">
          <p15:clr>
            <a:srgbClr val="A4A3A4"/>
          </p15:clr>
        </p15:guide>
        <p15:guide id="4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84">
          <p15:clr>
            <a:srgbClr val="A4A3A4"/>
          </p15:clr>
        </p15:guide>
        <p15:guide id="2" pos="219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9900"/>
    <a:srgbClr val="0000FF"/>
    <a:srgbClr val="FFFF00"/>
    <a:srgbClr val="969696"/>
    <a:srgbClr val="DDDDDD"/>
    <a:srgbClr val="4D4D4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49" autoAdjust="0"/>
    <p:restoredTop sz="90929"/>
  </p:normalViewPr>
  <p:slideViewPr>
    <p:cSldViewPr snapToGrid="0" snapToObjects="1" showGuides="1">
      <p:cViewPr varScale="1">
        <p:scale>
          <a:sx n="80" d="100"/>
          <a:sy n="80" d="100"/>
        </p:scale>
        <p:origin x="1542" y="96"/>
      </p:cViewPr>
      <p:guideLst>
        <p:guide orient="horz" pos="454"/>
        <p:guide pos="324"/>
        <p:guide pos="4814"/>
        <p:guide pos="2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7" d="100"/>
          <a:sy n="77" d="100"/>
        </p:scale>
        <p:origin x="-3210" y="-90"/>
      </p:cViewPr>
      <p:guideLst>
        <p:guide orient="horz" pos="3184"/>
        <p:guide pos="219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>
            <a:extLst>
              <a:ext uri="{FF2B5EF4-FFF2-40B4-BE49-F238E27FC236}">
                <a16:creationId xmlns:a16="http://schemas.microsoft.com/office/drawing/2014/main" id="{F1BB0D54-D1EC-97BE-5C3A-65F2F77AAE4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t" anchorCtr="0" compatLnSpc="1">
            <a:prstTxWarp prst="textNoShape">
              <a:avLst/>
            </a:prstTxWarp>
            <a:spAutoFit/>
          </a:bodyPr>
          <a:lstStyle>
            <a:lvl1pPr defTabSz="933450">
              <a:defRPr b="1"/>
            </a:lvl1pPr>
          </a:lstStyle>
          <a:p>
            <a:endParaRPr lang="en-US" altLang="en-US"/>
          </a:p>
        </p:txBody>
      </p:sp>
      <p:sp>
        <p:nvSpPr>
          <p:cNvPr id="29699" name="Rectangle 1027">
            <a:extLst>
              <a:ext uri="{FF2B5EF4-FFF2-40B4-BE49-F238E27FC236}">
                <a16:creationId xmlns:a16="http://schemas.microsoft.com/office/drawing/2014/main" id="{FC3B0AED-A549-A2CD-11D3-EDC9852B711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129338" y="0"/>
            <a:ext cx="8429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 b="1"/>
            </a:lvl1pPr>
          </a:lstStyle>
          <a:p>
            <a:endParaRPr lang="en-US" altLang="en-US"/>
          </a:p>
        </p:txBody>
      </p:sp>
      <p:sp>
        <p:nvSpPr>
          <p:cNvPr id="29700" name="Rectangle 1028">
            <a:extLst>
              <a:ext uri="{FF2B5EF4-FFF2-40B4-BE49-F238E27FC236}">
                <a16:creationId xmlns:a16="http://schemas.microsoft.com/office/drawing/2014/main" id="{B94A01EE-CB40-0267-5128-115A123258A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855200"/>
            <a:ext cx="60642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b="1"/>
            </a:lvl1pPr>
          </a:lstStyle>
          <a:p>
            <a:endParaRPr lang="en-US" altLang="en-US"/>
          </a:p>
        </p:txBody>
      </p:sp>
      <p:sp>
        <p:nvSpPr>
          <p:cNvPr id="29701" name="Rectangle 1029">
            <a:extLst>
              <a:ext uri="{FF2B5EF4-FFF2-40B4-BE49-F238E27FC236}">
                <a16:creationId xmlns:a16="http://schemas.microsoft.com/office/drawing/2014/main" id="{53BAB043-705F-E10A-5157-D7D0AF62681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713538" y="9855200"/>
            <a:ext cx="2587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b="1"/>
            </a:lvl1pPr>
          </a:lstStyle>
          <a:p>
            <a:fld id="{384C03AE-B3F4-4C22-A893-FD857645B8C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8DCA4E15-8C95-732A-A4D4-561ADBD5158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>
            <a:lvl1pPr defTabSz="933450">
              <a:defRPr noProof="1"/>
            </a:lvl1pPr>
          </a:lstStyle>
          <a:p>
            <a:endParaRPr lang="en-GB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85020FEF-8C85-BD2E-9543-631A24032B6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49700" y="0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>
            <a:lvl1pPr algn="r" defTabSz="933450">
              <a:defRPr/>
            </a:lvl1pPr>
          </a:lstStyle>
          <a:p>
            <a:r>
              <a:rPr lang="en-US" altLang="en-US"/>
              <a:t>Slide </a:t>
            </a:r>
            <a:fld id="{9222D2AF-A4C5-40FE-A41B-03D2D2AAAA1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C32DA2E5-5564-84F5-7ADC-A00472DDD298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0" y="1181100"/>
            <a:ext cx="6959600" cy="5219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982EA5E5-E8B4-0E5B-A2AE-4B8856A1105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8088313"/>
            <a:ext cx="5111750" cy="126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9600C7E0-3DFB-520B-69BF-1495295E7FC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04375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b" anchorCtr="0" compatLnSpc="1">
            <a:prstTxWarp prst="textNoShape">
              <a:avLst/>
            </a:prstTxWarp>
          </a:bodyPr>
          <a:lstStyle>
            <a:lvl1pPr defTabSz="933450">
              <a:defRPr/>
            </a:lvl1pPr>
          </a:lstStyle>
          <a:p>
            <a:endParaRPr lang="en-US" altLang="en-U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8E2EBA64-F64F-156B-1433-0F80205CAB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9700" y="9604375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b" anchorCtr="0" compatLnSpc="1">
            <a:prstTxWarp prst="textNoShape">
              <a:avLst/>
            </a:prstTxWarp>
          </a:bodyPr>
          <a:lstStyle>
            <a:lvl1pPr algn="r" defTabSz="933450">
              <a:defRPr/>
            </a:lvl1pPr>
          </a:lstStyle>
          <a:p>
            <a:fld id="{C2329B16-F86A-4D18-842A-5E74AD179EA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1DD5F160-366A-C334-685D-937CDB1A9FD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A05F8634-A84E-4F91-8D94-A766B9D98A33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84131B2-770F-68FC-4421-279DD534C2E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73AF1D-5558-4FAC-86D4-42770A2D8394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99010" name="Rectangle 2">
            <a:extLst>
              <a:ext uri="{FF2B5EF4-FFF2-40B4-BE49-F238E27FC236}">
                <a16:creationId xmlns:a16="http://schemas.microsoft.com/office/drawing/2014/main" id="{DF34425B-3E7B-B2F3-5C93-9AD4FDFF9C4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033463" y="1012825"/>
            <a:ext cx="4910137" cy="3683000"/>
          </a:xfrm>
          <a:ln/>
        </p:spPr>
      </p:sp>
      <p:sp>
        <p:nvSpPr>
          <p:cNvPr id="299011" name="Rectangle 3">
            <a:extLst>
              <a:ext uri="{FF2B5EF4-FFF2-40B4-BE49-F238E27FC236}">
                <a16:creationId xmlns:a16="http://schemas.microsoft.com/office/drawing/2014/main" id="{3D67E7C1-CBBE-B617-E720-C90C3EBFB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50739D28-A6AB-B457-CE47-82AF76B63A8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1EB33826-2415-4B2F-B476-95BA81F352DE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02F0A22-E148-EF7B-E40B-529D083636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771073-6A6E-47C0-B4E9-324A4D746E1B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53954" name="Rectangle 2">
            <a:extLst>
              <a:ext uri="{FF2B5EF4-FFF2-40B4-BE49-F238E27FC236}">
                <a16:creationId xmlns:a16="http://schemas.microsoft.com/office/drawing/2014/main" id="{7BE7635C-90AC-201C-5059-764C06E69EB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>
            <a:extLst>
              <a:ext uri="{FF2B5EF4-FFF2-40B4-BE49-F238E27FC236}">
                <a16:creationId xmlns:a16="http://schemas.microsoft.com/office/drawing/2014/main" id="{F3377DB3-D1FA-AA60-7F0A-59B200A966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44430D96-BDAC-E485-9D4E-D697B8D952A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47A2CBD6-7C54-49A9-84FF-61616188F432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F361935-7D6F-8F4B-5E26-1929850D65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00278B-713C-403E-9CE6-8DABC2407782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84674" name="Rectangle 1026">
            <a:extLst>
              <a:ext uri="{FF2B5EF4-FFF2-40B4-BE49-F238E27FC236}">
                <a16:creationId xmlns:a16="http://schemas.microsoft.com/office/drawing/2014/main" id="{1F0A9F90-F3CA-8AD6-DC8F-CEFDC24B4DD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1027">
            <a:extLst>
              <a:ext uri="{FF2B5EF4-FFF2-40B4-BE49-F238E27FC236}">
                <a16:creationId xmlns:a16="http://schemas.microsoft.com/office/drawing/2014/main" id="{1EA6DD40-65C0-4802-B518-3BF7153D76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6D9C81AE-0469-1A7B-344C-2F39D996129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F3F83052-8354-4334-B440-ABF2216163A4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77C55EF-FEB6-2D97-CD3E-6F18906549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96D75C-E64F-4940-B291-723CCAF5AADE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66242" name="Rectangle 2">
            <a:extLst>
              <a:ext uri="{FF2B5EF4-FFF2-40B4-BE49-F238E27FC236}">
                <a16:creationId xmlns:a16="http://schemas.microsoft.com/office/drawing/2014/main" id="{890823C7-21FF-F24E-5893-573AE0E1579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>
            <a:extLst>
              <a:ext uri="{FF2B5EF4-FFF2-40B4-BE49-F238E27FC236}">
                <a16:creationId xmlns:a16="http://schemas.microsoft.com/office/drawing/2014/main" id="{2E5BEA89-0FAC-8889-CD06-59C9582D05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9D045888-ED82-FCAC-0AEB-11162EA2569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3D5E82CA-9920-4916-A14C-B102DCCAE8ED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1C4CD43-07BF-BEC1-0357-0587F7CE6C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1F0DC0-85F9-4686-B549-9D5D1D426346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272386" name="Rectangle 1026">
            <a:extLst>
              <a:ext uri="{FF2B5EF4-FFF2-40B4-BE49-F238E27FC236}">
                <a16:creationId xmlns:a16="http://schemas.microsoft.com/office/drawing/2014/main" id="{278FBD34-7FB0-6DB5-0F47-2A66359F39E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1027">
            <a:extLst>
              <a:ext uri="{FF2B5EF4-FFF2-40B4-BE49-F238E27FC236}">
                <a16:creationId xmlns:a16="http://schemas.microsoft.com/office/drawing/2014/main" id="{CB8C2349-0644-5451-5074-8F4BD30443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2C1EB4BA-0248-E2A0-3717-4BFA817A2C2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B48E8FB4-8C27-4FE9-9A92-098080A38342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0136A37-DF61-CAFC-1BDE-38F6912CFD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D0C92A-BFE9-4773-9584-2C0323ECA20B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254978" name="Rectangle 2">
            <a:extLst>
              <a:ext uri="{FF2B5EF4-FFF2-40B4-BE49-F238E27FC236}">
                <a16:creationId xmlns:a16="http://schemas.microsoft.com/office/drawing/2014/main" id="{530A2A37-A8A0-3D95-06B8-A0595A5EAF5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>
            <a:extLst>
              <a:ext uri="{FF2B5EF4-FFF2-40B4-BE49-F238E27FC236}">
                <a16:creationId xmlns:a16="http://schemas.microsoft.com/office/drawing/2014/main" id="{580AA152-DF44-FE8A-A974-560CC4E1E7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66A01FA7-8E07-810E-0D18-6355E4963AC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AFB7F1F8-3747-4E98-BF01-2C77542C420C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AE3FA11-37F0-F389-AE3B-59FF82EE58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A7723E-014C-4681-A883-FEB609C7B22D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256002" name="Rectangle 2">
            <a:extLst>
              <a:ext uri="{FF2B5EF4-FFF2-40B4-BE49-F238E27FC236}">
                <a16:creationId xmlns:a16="http://schemas.microsoft.com/office/drawing/2014/main" id="{95DAE943-A01C-2B25-2EF4-211D567AE38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>
            <a:extLst>
              <a:ext uri="{FF2B5EF4-FFF2-40B4-BE49-F238E27FC236}">
                <a16:creationId xmlns:a16="http://schemas.microsoft.com/office/drawing/2014/main" id="{C6CB2D22-515A-234B-7953-086CD77C06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D19D6D2C-59CF-37AD-4380-D38AA02D721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4A4F439C-6F69-49BD-ABE5-7706DD7CC94B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470C8C1-FE32-78E5-130D-E42F1E5EA6C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3C487B-2967-4BCB-B28F-7EE73F330BFF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278530" name="Rectangle 2">
            <a:extLst>
              <a:ext uri="{FF2B5EF4-FFF2-40B4-BE49-F238E27FC236}">
                <a16:creationId xmlns:a16="http://schemas.microsoft.com/office/drawing/2014/main" id="{89EA0D4D-6A70-1F0E-F785-2E5CCA5E27C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>
            <a:extLst>
              <a:ext uri="{FF2B5EF4-FFF2-40B4-BE49-F238E27FC236}">
                <a16:creationId xmlns:a16="http://schemas.microsoft.com/office/drawing/2014/main" id="{E4F0E754-0CE2-CEC1-E883-1044304DB5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CCB4CBA7-FE05-90EA-D841-39556839F64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7C778CB2-FA3D-43A6-9780-316D85AA129A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75CECE6-55D9-7BF5-1378-1F5F9547BBD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CD7520-CDCE-4493-8FE4-F7EC4E91AEC5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277506" name="Rectangle 2">
            <a:extLst>
              <a:ext uri="{FF2B5EF4-FFF2-40B4-BE49-F238E27FC236}">
                <a16:creationId xmlns:a16="http://schemas.microsoft.com/office/drawing/2014/main" id="{C5AA8B56-16E8-42C5-F454-1FFE7447029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>
            <a:extLst>
              <a:ext uri="{FF2B5EF4-FFF2-40B4-BE49-F238E27FC236}">
                <a16:creationId xmlns:a16="http://schemas.microsoft.com/office/drawing/2014/main" id="{6E7F16AB-9BD0-FCA0-1635-780EB926FF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BA580721-AFD7-D216-AC02-5600E5FEA67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57FB34BB-B676-498D-AF02-230A5F98B90B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D230EF6-7090-E281-99B1-B3E1E879777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7196C0-5ECD-4CA0-9066-EF3A42B5F2E0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286722" name="Rectangle 2">
            <a:extLst>
              <a:ext uri="{FF2B5EF4-FFF2-40B4-BE49-F238E27FC236}">
                <a16:creationId xmlns:a16="http://schemas.microsoft.com/office/drawing/2014/main" id="{12C1D598-1E89-89AF-7CAB-70DCB0C46E8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>
            <a:extLst>
              <a:ext uri="{FF2B5EF4-FFF2-40B4-BE49-F238E27FC236}">
                <a16:creationId xmlns:a16="http://schemas.microsoft.com/office/drawing/2014/main" id="{9BD03E45-985D-1540-5DDE-C3C976709A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D963885C-6948-826B-4750-6C4D6D77D62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3095DB95-88A5-4E64-B805-34D695864235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5FA6089-04D0-CCF5-3096-971BB4187C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2717C0-2848-4885-99CF-86B9576CFE6B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257026" name="Rectangle 2">
            <a:extLst>
              <a:ext uri="{FF2B5EF4-FFF2-40B4-BE49-F238E27FC236}">
                <a16:creationId xmlns:a16="http://schemas.microsoft.com/office/drawing/2014/main" id="{572781B4-2AF5-1CA7-4A19-3E57EAA0007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>
            <a:extLst>
              <a:ext uri="{FF2B5EF4-FFF2-40B4-BE49-F238E27FC236}">
                <a16:creationId xmlns:a16="http://schemas.microsoft.com/office/drawing/2014/main" id="{2B3555C5-ED99-D1A2-5E4D-B2F353A50B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E54BE63B-30E7-AF60-2219-305D6B557E6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00E45F48-88D7-4319-B571-0DED53972F79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66920B5-FAB7-4637-55CA-C1658D6AFB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2BD6A1-2374-4C82-9471-2810C361F6A1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128" name="Rectangle 8">
            <a:extLst>
              <a:ext uri="{FF2B5EF4-FFF2-40B4-BE49-F238E27FC236}">
                <a16:creationId xmlns:a16="http://schemas.microsoft.com/office/drawing/2014/main" id="{2783DD64-5DEC-0AC4-6A45-7D3567E5C80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219200" y="1143000"/>
            <a:ext cx="4902200" cy="3676650"/>
          </a:xfrm>
          <a:ln/>
        </p:spPr>
      </p:sp>
      <p:sp>
        <p:nvSpPr>
          <p:cNvPr id="5129" name="Rectangle 9">
            <a:extLst>
              <a:ext uri="{FF2B5EF4-FFF2-40B4-BE49-F238E27FC236}">
                <a16:creationId xmlns:a16="http://schemas.microsoft.com/office/drawing/2014/main" id="{E9F1E200-9E6D-5F01-D3E5-9EC358491A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2BB74E98-5765-40C0-6A7E-ED985BB0570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AB183425-F5CF-4D98-87B0-4FDEF9D93AEB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7D57C74-CC1E-B550-D1A4-3BD852D719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D8250A-4561-4EE7-9668-C3A4EAC83D12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258050" name="Rectangle 2">
            <a:extLst>
              <a:ext uri="{FF2B5EF4-FFF2-40B4-BE49-F238E27FC236}">
                <a16:creationId xmlns:a16="http://schemas.microsoft.com/office/drawing/2014/main" id="{F2F526A1-6438-6506-33BE-0453104DEA1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>
            <a:extLst>
              <a:ext uri="{FF2B5EF4-FFF2-40B4-BE49-F238E27FC236}">
                <a16:creationId xmlns:a16="http://schemas.microsoft.com/office/drawing/2014/main" id="{9AC21066-C061-702D-69B5-197F648052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9EEE42F9-D107-4343-3809-0BE61174CF2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ABBDEEC8-0690-4CAF-95F9-DF8374A848B9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86B29E0-D204-3CE3-70F2-E159915131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AD0144-FB6D-4CE3-9CAB-681215C502FE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259074" name="Rectangle 9218">
            <a:extLst>
              <a:ext uri="{FF2B5EF4-FFF2-40B4-BE49-F238E27FC236}">
                <a16:creationId xmlns:a16="http://schemas.microsoft.com/office/drawing/2014/main" id="{C3495CFC-DF8E-C512-79D8-42281314111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9219">
            <a:extLst>
              <a:ext uri="{FF2B5EF4-FFF2-40B4-BE49-F238E27FC236}">
                <a16:creationId xmlns:a16="http://schemas.microsoft.com/office/drawing/2014/main" id="{67C918C7-00A9-C0E2-6C6D-BEDDBF3EE4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37CAC4CA-C4C3-C659-2470-B7A8872AA70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BE18CF8C-A830-4659-81AA-78349BBF2CCF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229139F-6C47-4DA7-188E-43519F920FA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72B1CA-4F98-4CDA-B50A-A23444033254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260098" name="Rectangle 7170">
            <a:extLst>
              <a:ext uri="{FF2B5EF4-FFF2-40B4-BE49-F238E27FC236}">
                <a16:creationId xmlns:a16="http://schemas.microsoft.com/office/drawing/2014/main" id="{66C220A3-BCEC-A540-D334-F84AAAAB2A9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7171">
            <a:extLst>
              <a:ext uri="{FF2B5EF4-FFF2-40B4-BE49-F238E27FC236}">
                <a16:creationId xmlns:a16="http://schemas.microsoft.com/office/drawing/2014/main" id="{DE40B932-6DB2-CBAE-7FA2-777DE62EA3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E9686848-40C7-16BA-DD3C-71ABCBABEC7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0D596164-098B-48DF-9BD6-EC5DDBDC9D44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F856A1F-F6AC-E5FD-63F3-A905748E18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A2543-C107-45C4-B7AF-AD954A0538B5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261122" name="Rectangle 7170">
            <a:extLst>
              <a:ext uri="{FF2B5EF4-FFF2-40B4-BE49-F238E27FC236}">
                <a16:creationId xmlns:a16="http://schemas.microsoft.com/office/drawing/2014/main" id="{CA43F728-D21A-B1D3-7500-89AE229057F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7171">
            <a:extLst>
              <a:ext uri="{FF2B5EF4-FFF2-40B4-BE49-F238E27FC236}">
                <a16:creationId xmlns:a16="http://schemas.microsoft.com/office/drawing/2014/main" id="{6D9D8290-4AB9-71E2-F41B-76FE860172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E8B5A256-E9AD-4995-A258-3F5256F7D92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E94815F9-2551-48A8-BB81-164FD632CB37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E59E277-8206-490D-EA21-20E87A0C9E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6ABA3F-4735-4AF9-9014-7333A3940FDA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295938" name="Rectangle 3074">
            <a:extLst>
              <a:ext uri="{FF2B5EF4-FFF2-40B4-BE49-F238E27FC236}">
                <a16:creationId xmlns:a16="http://schemas.microsoft.com/office/drawing/2014/main" id="{B850064F-C0FC-7486-BCA2-016B74F63BD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39" name="Rectangle 3075">
            <a:extLst>
              <a:ext uri="{FF2B5EF4-FFF2-40B4-BE49-F238E27FC236}">
                <a16:creationId xmlns:a16="http://schemas.microsoft.com/office/drawing/2014/main" id="{6FD2F9CB-7BB7-2007-8D98-EF93E66BB3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FD0CD655-0432-93B2-7BE4-4FC8D4A7057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B0DC351C-24D0-476A-8B46-939CA36CCE0B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32E1FB4-C9D0-A637-2E7F-452F42A4FF8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DE9281-9AC5-4CEC-9FCB-187049F206A3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262146" name="Rectangle 2">
            <a:extLst>
              <a:ext uri="{FF2B5EF4-FFF2-40B4-BE49-F238E27FC236}">
                <a16:creationId xmlns:a16="http://schemas.microsoft.com/office/drawing/2014/main" id="{E59B58EB-A909-2B28-5D19-A1CA247820B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>
            <a:extLst>
              <a:ext uri="{FF2B5EF4-FFF2-40B4-BE49-F238E27FC236}">
                <a16:creationId xmlns:a16="http://schemas.microsoft.com/office/drawing/2014/main" id="{8D0D630A-AC03-A57A-AA7E-C4DB028336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9DE91610-13C0-D4F8-8EC2-D6FC87DBB0D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93B04905-A90D-4C6E-9BFD-2E02748C6407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40487F0-CB76-9FF3-F028-A6E418935D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D6E969-102E-4216-82E1-DEEC33A7CA54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97634" name="Rectangle 2050">
            <a:extLst>
              <a:ext uri="{FF2B5EF4-FFF2-40B4-BE49-F238E27FC236}">
                <a16:creationId xmlns:a16="http://schemas.microsoft.com/office/drawing/2014/main" id="{2CAE7E94-A3AD-C03D-DC1B-3634BF72F99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197635" name="Rectangle 2051">
            <a:extLst>
              <a:ext uri="{FF2B5EF4-FFF2-40B4-BE49-F238E27FC236}">
                <a16:creationId xmlns:a16="http://schemas.microsoft.com/office/drawing/2014/main" id="{8E13AE28-AB33-F156-2726-5AFCBABAA2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F139235C-22F8-75B5-19D0-E5620ACA043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FCAC7E7A-EA22-412B-A11F-BF0401CA2499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0963860-0849-7C45-4413-999310D95A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996D01-9239-4DB3-9B85-5819192E7C93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250882" name="Rectangle 2">
            <a:extLst>
              <a:ext uri="{FF2B5EF4-FFF2-40B4-BE49-F238E27FC236}">
                <a16:creationId xmlns:a16="http://schemas.microsoft.com/office/drawing/2014/main" id="{436475A8-0867-36AE-8DDB-02CBE620175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3" name="Rectangle 3">
            <a:extLst>
              <a:ext uri="{FF2B5EF4-FFF2-40B4-BE49-F238E27FC236}">
                <a16:creationId xmlns:a16="http://schemas.microsoft.com/office/drawing/2014/main" id="{CB02B143-6D01-4A67-8892-513F980A02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EA2C1EA6-D989-24C4-005D-0A373129563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2014E9A0-DCF2-4C70-A512-E1677D2260D8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E1D94C0-5226-3BA9-78B8-7E9D9281579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0CE4B1-6F2E-4672-91ED-7A9E645921EE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64194" name="Rectangle 3074">
            <a:extLst>
              <a:ext uri="{FF2B5EF4-FFF2-40B4-BE49-F238E27FC236}">
                <a16:creationId xmlns:a16="http://schemas.microsoft.com/office/drawing/2014/main" id="{400D18F9-E005-CEC7-E49C-EA396F10EA2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075">
            <a:extLst>
              <a:ext uri="{FF2B5EF4-FFF2-40B4-BE49-F238E27FC236}">
                <a16:creationId xmlns:a16="http://schemas.microsoft.com/office/drawing/2014/main" id="{0A6595BD-49E3-1407-DA20-830A422229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50477481-389C-56E2-246E-D9F2AE491EC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40A074A6-D8FA-4D3A-8DF6-CFD1799492F5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693ACF5-6186-3522-C85D-D5075B522A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7E8DD0-0574-4BC3-BBF7-8135E2C6B79D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92866" name="Rectangle 2">
            <a:extLst>
              <a:ext uri="{FF2B5EF4-FFF2-40B4-BE49-F238E27FC236}">
                <a16:creationId xmlns:a16="http://schemas.microsoft.com/office/drawing/2014/main" id="{CB2A6103-5E8D-F4C9-7F8F-0FBC77405E7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>
            <a:extLst>
              <a:ext uri="{FF2B5EF4-FFF2-40B4-BE49-F238E27FC236}">
                <a16:creationId xmlns:a16="http://schemas.microsoft.com/office/drawing/2014/main" id="{A5C5C7F6-E3FF-C63D-F8A4-9BBC3E4F1B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AD2BE1D5-0CAB-1EC8-FB49-9F030EE479E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56A4133A-2191-4443-8AF9-9825D78E4BBA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D9AABF6-1298-BF80-93C4-D05D4CCB76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E150F8-E2BF-4134-98C9-A3848BD874D1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51906" name="Rectangle 1026">
            <a:extLst>
              <a:ext uri="{FF2B5EF4-FFF2-40B4-BE49-F238E27FC236}">
                <a16:creationId xmlns:a16="http://schemas.microsoft.com/office/drawing/2014/main" id="{2635620A-15BB-EB40-2A25-DC565EDD1FF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1907" name="Rectangle 1027">
            <a:extLst>
              <a:ext uri="{FF2B5EF4-FFF2-40B4-BE49-F238E27FC236}">
                <a16:creationId xmlns:a16="http://schemas.microsoft.com/office/drawing/2014/main" id="{F77E0E33-2BA6-C7C7-BBB0-D45CDD3E9B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E5DEEA17-CF8E-E9FD-4E8C-D7026C2C6C1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5B2478C0-BC66-4599-A3F5-9893497DED8C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AE325A76-85E9-E66E-3016-7346853015C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4D58A3-B21F-4148-8FDB-858F66BE8546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90818" name="Rectangle 2">
            <a:extLst>
              <a:ext uri="{FF2B5EF4-FFF2-40B4-BE49-F238E27FC236}">
                <a16:creationId xmlns:a16="http://schemas.microsoft.com/office/drawing/2014/main" id="{38C8E174-9B3E-EC66-67E7-DC6AD60F284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>
            <a:extLst>
              <a:ext uri="{FF2B5EF4-FFF2-40B4-BE49-F238E27FC236}">
                <a16:creationId xmlns:a16="http://schemas.microsoft.com/office/drawing/2014/main" id="{40349EEE-ACE1-C16E-D41D-34159FFA09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680D42F5-D43E-8F47-7B9A-70E88A0736C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3836B79D-C6A7-44FD-8B5A-2D7B3AD54947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F7FE612-FF49-0BDB-6F84-4E85751E19D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825BCA-BC89-4FA3-87CA-FED44757C6AE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52930" name="Rectangle 2">
            <a:extLst>
              <a:ext uri="{FF2B5EF4-FFF2-40B4-BE49-F238E27FC236}">
                <a16:creationId xmlns:a16="http://schemas.microsoft.com/office/drawing/2014/main" id="{E5CF4908-A3C0-9C5C-CE1F-86532568D62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>
            <a:extLst>
              <a:ext uri="{FF2B5EF4-FFF2-40B4-BE49-F238E27FC236}">
                <a16:creationId xmlns:a16="http://schemas.microsoft.com/office/drawing/2014/main" id="{50BC343F-6E82-5984-37CD-971C8021DB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4B505-6695-796C-0EA8-065D12BD91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EDE00E-9742-8E0C-2881-6F2925E917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8E1363-EF12-93E3-B59F-C5D2F23C1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0BD927-59F3-982B-A293-0B8D6AE7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4AA53-9382-80DF-5D79-ED3F89D66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1A8E0-147F-411E-9AFB-38EDE4742C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855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BEB69-BB51-2158-7326-4BDF7F2EF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B16BF8-86FC-EB5D-950F-6694BFB13E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86E5B-D5FC-06A0-21C5-CEF7F87E5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A01D5-57D2-9921-C0F3-476DEF122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F013C-6EB6-1A4B-17A8-771F2F46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AD7AA-6A6B-4260-90F0-7D5ECAF5E4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258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251289-C600-618D-4BA1-A4D94F58E8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D3C36D-8394-B12C-BCF7-27BE0FA94A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6AF53-1161-405E-1449-BD362359C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892BB0-E92F-5345-FC77-62FF256CD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B3B97-A8C2-B01A-1CB6-2467157CA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F7D00-D903-494B-8D69-E12A10E6F9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399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EB8BD-10CD-847D-E29F-F26E3C532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1AB12-03BC-DB6F-7020-3E5F0448EE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9B8CC-F143-0983-2C30-3C178B4E3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04BC9-FAF4-32C0-92FC-C3EF2C3EB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9CF8B-B100-82E1-8982-525C1E46B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4A7C1-39EB-4B89-9D8E-ECFA6A041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7065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1F55E-AEC6-0C06-CCBB-9907C5579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3398C8-6470-E040-C836-AB726BFA6F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4B92F-9172-C3A9-B99D-7E1ADB987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869CD1-4612-52FD-DBA8-70EB28C80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1E756-9C03-633D-AE9C-FDC528AA1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F2684-4BC2-41CD-BBF4-C7074D1B0C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2495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74620-89FB-6B8F-7177-8AF26B376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B54A1-B50A-4D8A-750F-6482AD094E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CF4D6-8E2C-DE3A-08B8-0D2DC3DA31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0B3CD7-10DD-4771-6859-D509A19C7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A79FF-9EB1-0EA9-F9EB-CF269B5A9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A16FC-C4E7-9B53-5BB3-9D620B331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3840C-ACC1-4819-80DA-D36216551F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2361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36E02-9189-FCEE-FA94-E6DAB0000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168EA9-4058-CDDF-0E5E-FFBBAE97E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140B6A-5883-9892-AF15-5A9BB78A60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1027F7-04A0-3F0A-4F05-4E3DFB702B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58D23F-CAF9-B2EF-D41A-852EEFAB24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0C7909-EACF-70C6-69B3-BAD51ADF8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E77FE0-3F9C-3164-FADC-8B09A131D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EA9267-D87D-81A8-B623-094217FE4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57A5C-91B5-44C0-82C2-CA825E28EB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0343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2F305-20FF-3567-2CF4-D5AB7D100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F01530-55B1-DFBC-1F99-ADCD26AC6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B0A234-BAB1-C304-42B5-A5F06ACC5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4B043D-F0B6-AC99-5DC6-46348E31C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4D303-9786-489E-AA57-6BC94ECF5B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6886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5AD698-A8E0-2136-F0F9-3C6B1A34D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2C962E-08CA-375C-D81C-9A16531EC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65B2C8-AE70-C465-B674-0E67F3E41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6EBC9-E522-482A-8E98-CCFA440C45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709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80F8B-7DED-9A49-11DD-0ACE3E076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761D4-FC2C-0BAC-A4FF-E2E1CE380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552AE-6C98-DFFC-4727-4A7364421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32E239-3162-3BE3-0960-141F5200D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B7A3C-FADC-D012-0462-02CCC8DCC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FC0E54-8783-BE4C-45BE-661161E58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F4D2B-D3B8-43F2-8F2B-714D327BA5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3050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851B8-2CC3-1E29-FD5E-9D5D401BB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FA3253-D232-72D1-7F6D-9F52874DA9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4C466B-5E0E-2407-D4E1-47955BCB02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77ADCC-7F8A-408E-504F-9C1BC4A87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B9685D-05CD-6620-9CE9-5CE6B8AD6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7C1026-2EF0-3878-A332-C290D32CF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5B2CA-6CEE-4F6B-BF01-4D28795F5A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0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9084A63-12B4-1C78-43B5-8F9E0F9D07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D1CBDB5-1259-D845-7537-0F94E55FFE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6593258-48CC-C94A-CAF9-7AC296A23C5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A010C3D-E969-65DB-CB27-1657192CCB9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83A5EDC-2488-464C-5281-DD91573DB20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B7CE809-BC9F-47F1-B402-2562F6F87D8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4.png"/><Relationship Id="rId4" Type="http://schemas.openxmlformats.org/officeDocument/2006/relationships/oleObject" Target="../embeddings/oleObject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Text Box 2">
            <a:extLst>
              <a:ext uri="{FF2B5EF4-FFF2-40B4-BE49-F238E27FC236}">
                <a16:creationId xmlns:a16="http://schemas.microsoft.com/office/drawing/2014/main" id="{2470EFCF-882F-19B0-AE48-BBA088A30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1219200"/>
            <a:ext cx="7289800" cy="373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en-US" sz="1800" b="1"/>
              <a:t>Slides for</a:t>
            </a:r>
          </a:p>
          <a:p>
            <a:pPr algn="ctr"/>
            <a:r>
              <a:rPr lang="en-US" altLang="en-US" sz="3600" b="1"/>
              <a:t>MS-Access Tutorial </a:t>
            </a:r>
          </a:p>
          <a:p>
            <a:pPr algn="ctr"/>
            <a:endParaRPr lang="en-US" altLang="en-US" sz="1800" b="1"/>
          </a:p>
          <a:p>
            <a:pPr algn="ctr"/>
            <a:r>
              <a:rPr lang="en-US" altLang="en-US" sz="1800" b="1"/>
              <a:t>Soren Lauesen</a:t>
            </a:r>
          </a:p>
          <a:p>
            <a:pPr algn="ctr"/>
            <a:endParaRPr lang="en-US" altLang="en-US" sz="1800" b="1"/>
          </a:p>
          <a:p>
            <a:pPr algn="ctr"/>
            <a:r>
              <a:rPr lang="en-US" altLang="en-US" sz="2400" b="1"/>
              <a:t>5. Access through Visual Basic</a:t>
            </a:r>
            <a:endParaRPr lang="da-DK" altLang="en-US" sz="2400" b="1"/>
          </a:p>
          <a:p>
            <a:pPr algn="ctr"/>
            <a:endParaRPr lang="en-US" altLang="en-US" sz="1800" b="1"/>
          </a:p>
          <a:p>
            <a:pPr algn="ctr"/>
            <a:r>
              <a:rPr lang="da-DK" altLang="en-US" sz="1800" b="1"/>
              <a:t>Version 2.4. August </a:t>
            </a:r>
            <a:r>
              <a:rPr lang="en-US" altLang="en-US" sz="1800" b="1"/>
              <a:t>2007</a:t>
            </a:r>
          </a:p>
          <a:p>
            <a:endParaRPr lang="en-US" altLang="en-US" b="1"/>
          </a:p>
          <a:p>
            <a:endParaRPr lang="en-US" altLang="en-US" b="1"/>
          </a:p>
          <a:p>
            <a:endParaRPr lang="en-US" altLang="en-US" b="1"/>
          </a:p>
          <a:p>
            <a:pPr algn="ctr"/>
            <a:r>
              <a:rPr lang="en-US" altLang="en-US" sz="1800"/>
              <a:t>© 2007, Soren Lauesen. Permission is granted to make copies on a non-profit basis as long as the source is clearly stated.</a:t>
            </a:r>
            <a:r>
              <a:rPr lang="en-US" altLang="en-US"/>
              <a:t> </a:t>
            </a:r>
            <a:endParaRPr lang="da-DK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76" name="Picture 28">
            <a:extLst>
              <a:ext uri="{FF2B5EF4-FFF2-40B4-BE49-F238E27FC236}">
                <a16:creationId xmlns:a16="http://schemas.microsoft.com/office/drawing/2014/main" id="{29F3739D-A494-E892-5D55-BEB5DE863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3"/>
          <a:stretch>
            <a:fillRect/>
          </a:stretch>
        </p:blipFill>
        <p:spPr bwMode="auto">
          <a:xfrm>
            <a:off x="2600325" y="674688"/>
            <a:ext cx="4495800" cy="249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863" name="Picture 15">
            <a:extLst>
              <a:ext uri="{FF2B5EF4-FFF2-40B4-BE49-F238E27FC236}">
                <a16:creationId xmlns:a16="http://schemas.microsoft.com/office/drawing/2014/main" id="{FB41D786-77F2-8DC8-F57C-695823D35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3943350"/>
            <a:ext cx="3886200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857" name="Picture 9">
            <a:extLst>
              <a:ext uri="{FF2B5EF4-FFF2-40B4-BE49-F238E27FC236}">
                <a16:creationId xmlns:a16="http://schemas.microsoft.com/office/drawing/2014/main" id="{5D0DB90E-D089-1BB5-0C06-AAC4E85D6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3357563"/>
            <a:ext cx="5524500" cy="1428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854" name="AutoShape 6">
            <a:extLst>
              <a:ext uri="{FF2B5EF4-FFF2-40B4-BE49-F238E27FC236}">
                <a16:creationId xmlns:a16="http://schemas.microsoft.com/office/drawing/2014/main" id="{F51536AF-1634-1DE4-85DE-023CBD4BE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6413" y="2935288"/>
            <a:ext cx="762000" cy="422275"/>
          </a:xfrm>
          <a:prstGeom prst="wedgeRoundRectCallout">
            <a:avLst>
              <a:gd name="adj1" fmla="val 8542"/>
              <a:gd name="adj2" fmla="val -8458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Quick Info</a:t>
            </a:r>
          </a:p>
          <a:p>
            <a:pPr algn="ctr"/>
            <a:r>
              <a:rPr lang="en-US" altLang="en-US" sz="1000" b="1">
                <a:latin typeface="Times New Roman" panose="02020603050405020304" pitchFamily="18" charset="0"/>
              </a:rPr>
              <a:t>Ctrl+I</a:t>
            </a:r>
            <a:endParaRPr lang="en-US" altLang="en-US" sz="1000" b="1"/>
          </a:p>
        </p:txBody>
      </p:sp>
      <p:pic>
        <p:nvPicPr>
          <p:cNvPr id="206851" name="Picture 3">
            <a:extLst>
              <a:ext uri="{FF2B5EF4-FFF2-40B4-BE49-F238E27FC236}">
                <a16:creationId xmlns:a16="http://schemas.microsoft.com/office/drawing/2014/main" id="{165521CD-E14D-A30A-09CD-77C645515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2681288"/>
            <a:ext cx="1914525" cy="11334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856" name="AutoShape 8">
            <a:extLst>
              <a:ext uri="{FF2B5EF4-FFF2-40B4-BE49-F238E27FC236}">
                <a16:creationId xmlns:a16="http://schemas.microsoft.com/office/drawing/2014/main" id="{24E4B19F-30B8-F2B6-4420-4088CCC7B0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1675" y="2935288"/>
            <a:ext cx="923925" cy="422275"/>
          </a:xfrm>
          <a:prstGeom prst="wedgeRoundRectCallout">
            <a:avLst>
              <a:gd name="adj1" fmla="val -74741"/>
              <a:gd name="adj2" fmla="val -8383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Constant list</a:t>
            </a:r>
          </a:p>
          <a:p>
            <a:pPr algn="ctr"/>
            <a:r>
              <a:rPr lang="en-US" altLang="en-US" sz="1000" b="1">
                <a:latin typeface="Times New Roman" panose="02020603050405020304" pitchFamily="18" charset="0"/>
              </a:rPr>
              <a:t>Ctrl+Shift+J</a:t>
            </a:r>
            <a:endParaRPr lang="en-US" altLang="en-US" sz="1000" b="1"/>
          </a:p>
        </p:txBody>
      </p:sp>
      <p:sp>
        <p:nvSpPr>
          <p:cNvPr id="206862" name="Text Box 14">
            <a:extLst>
              <a:ext uri="{FF2B5EF4-FFF2-40B4-BE49-F238E27FC236}">
                <a16:creationId xmlns:a16="http://schemas.microsoft.com/office/drawing/2014/main" id="{AEF28ADB-9812-5E66-62B9-D47D9C1A83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5.3B  Breakpoint, pop-up help and object browser</a:t>
            </a:r>
          </a:p>
        </p:txBody>
      </p:sp>
      <p:sp>
        <p:nvSpPr>
          <p:cNvPr id="206864" name="AutoShape 16">
            <a:extLst>
              <a:ext uri="{FF2B5EF4-FFF2-40B4-BE49-F238E27FC236}">
                <a16:creationId xmlns:a16="http://schemas.microsoft.com/office/drawing/2014/main" id="{F2BA3BE4-39C6-C2BD-E60A-A0D745CE7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4043363"/>
            <a:ext cx="1309688" cy="455612"/>
          </a:xfrm>
          <a:prstGeom prst="wedgeRoundRectCallout">
            <a:avLst>
              <a:gd name="adj1" fmla="val 75574"/>
              <a:gd name="adj2" fmla="val 4059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b="1"/>
              <a:t>Object Browser</a:t>
            </a:r>
            <a:endParaRPr lang="en-US" altLang="en-US" sz="1000" b="1"/>
          </a:p>
          <a:p>
            <a:pPr algn="ctr"/>
            <a:r>
              <a:rPr lang="en-US" altLang="en-US" sz="1000" b="1">
                <a:latin typeface="Times New Roman" panose="02020603050405020304" pitchFamily="18" charset="0"/>
              </a:rPr>
              <a:t>F2</a:t>
            </a:r>
            <a:endParaRPr lang="en-US" altLang="en-US" sz="1000" b="1"/>
          </a:p>
        </p:txBody>
      </p:sp>
      <p:sp>
        <p:nvSpPr>
          <p:cNvPr id="206865" name="AutoShape 17">
            <a:extLst>
              <a:ext uri="{FF2B5EF4-FFF2-40B4-BE49-F238E27FC236}">
                <a16:creationId xmlns:a16="http://schemas.microsoft.com/office/drawing/2014/main" id="{B800E2E2-5169-5D01-CCFB-C2E73EFBE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425" y="5414963"/>
            <a:ext cx="665163" cy="422275"/>
          </a:xfrm>
          <a:prstGeom prst="wedgeRoundRectCallout">
            <a:avLst>
              <a:gd name="adj1" fmla="val 152148"/>
              <a:gd name="adj2" fmla="val 6052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Classes</a:t>
            </a:r>
          </a:p>
          <a:p>
            <a:pPr algn="ctr"/>
            <a:r>
              <a:rPr lang="en-US" altLang="en-US" sz="1000" b="1"/>
              <a:t>(objects)</a:t>
            </a:r>
          </a:p>
        </p:txBody>
      </p:sp>
      <p:sp>
        <p:nvSpPr>
          <p:cNvPr id="206866" name="AutoShape 18">
            <a:extLst>
              <a:ext uri="{FF2B5EF4-FFF2-40B4-BE49-F238E27FC236}">
                <a16:creationId xmlns:a16="http://schemas.microsoft.com/office/drawing/2014/main" id="{7F999097-253F-3CB8-8C8E-9A70D66C9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8063" y="5408613"/>
            <a:ext cx="1096962" cy="587375"/>
          </a:xfrm>
          <a:prstGeom prst="wedgeRoundRectCallout">
            <a:avLst>
              <a:gd name="adj1" fmla="val -95588"/>
              <a:gd name="adj2" fmla="val -864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Properties and</a:t>
            </a:r>
          </a:p>
          <a:p>
            <a:pPr algn="ctr"/>
            <a:r>
              <a:rPr lang="en-US" altLang="en-US" sz="1000" b="1"/>
              <a:t>procedures for </a:t>
            </a:r>
          </a:p>
          <a:p>
            <a:pPr algn="ctr"/>
            <a:r>
              <a:rPr lang="en-US" altLang="en-US" sz="1000" b="1"/>
              <a:t>the class</a:t>
            </a:r>
          </a:p>
        </p:txBody>
      </p:sp>
      <p:sp>
        <p:nvSpPr>
          <p:cNvPr id="206867" name="AutoShape 19">
            <a:extLst>
              <a:ext uri="{FF2B5EF4-FFF2-40B4-BE49-F238E27FC236}">
                <a16:creationId xmlns:a16="http://schemas.microsoft.com/office/drawing/2014/main" id="{66E247E7-A5E2-1783-A6D1-07646993D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5989638"/>
            <a:ext cx="1262063" cy="587375"/>
          </a:xfrm>
          <a:prstGeom prst="wedgeRoundRectCallout">
            <a:avLst>
              <a:gd name="adj1" fmla="val 94023"/>
              <a:gd name="adj2" fmla="val 5838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Sometimes a</a:t>
            </a:r>
          </a:p>
          <a:p>
            <a:pPr algn="ctr"/>
            <a:r>
              <a:rPr lang="en-US" altLang="en-US" sz="1000" b="1"/>
              <a:t>good explanation.</a:t>
            </a:r>
          </a:p>
          <a:p>
            <a:pPr algn="ctr"/>
            <a:r>
              <a:rPr lang="en-US" altLang="en-US" sz="1000" b="1"/>
              <a:t>Else use F1.</a:t>
            </a:r>
          </a:p>
        </p:txBody>
      </p:sp>
      <p:sp>
        <p:nvSpPr>
          <p:cNvPr id="206868" name="Rectangle 20">
            <a:extLst>
              <a:ext uri="{FF2B5EF4-FFF2-40B4-BE49-F238E27FC236}">
                <a16:creationId xmlns:a16="http://schemas.microsoft.com/office/drawing/2014/main" id="{2D5FD92D-80FB-0837-8CD1-0BA534FEB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1422400"/>
            <a:ext cx="2152650" cy="104616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20066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0066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0066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0066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0066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0066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b="1">
                <a:latin typeface="Arial" panose="020B0604020202020204" pitchFamily="34" charset="0"/>
              </a:rPr>
              <a:t>Debug actions:</a:t>
            </a:r>
          </a:p>
          <a:p>
            <a:r>
              <a:rPr lang="en-US" altLang="en-US" sz="1000" b="1">
                <a:latin typeface="Arial" panose="020B0604020202020204" pitchFamily="34" charset="0"/>
              </a:rPr>
              <a:t>Run	F5</a:t>
            </a:r>
          </a:p>
          <a:p>
            <a:r>
              <a:rPr lang="en-US" altLang="en-US" sz="1000" b="1">
                <a:latin typeface="Arial" panose="020B0604020202020204" pitchFamily="34" charset="0"/>
              </a:rPr>
              <a:t>Step Into	F8</a:t>
            </a:r>
          </a:p>
          <a:p>
            <a:r>
              <a:rPr lang="en-US" altLang="en-US" sz="1000" b="1">
                <a:latin typeface="Arial" panose="020B0604020202020204" pitchFamily="34" charset="0"/>
              </a:rPr>
              <a:t>Step Over	Shift F8</a:t>
            </a:r>
          </a:p>
          <a:p>
            <a:r>
              <a:rPr lang="en-US" altLang="en-US" sz="1000" b="1">
                <a:latin typeface="Arial" panose="020B0604020202020204" pitchFamily="34" charset="0"/>
              </a:rPr>
              <a:t>Break	Ctrl+Break</a:t>
            </a:r>
          </a:p>
          <a:p>
            <a:r>
              <a:rPr lang="en-US" altLang="en-US" sz="1000" b="1">
                <a:latin typeface="Arial" panose="020B0604020202020204" pitchFamily="34" charset="0"/>
              </a:rPr>
              <a:t>Open Immediate window	Ctrl+G</a:t>
            </a:r>
            <a:endParaRPr lang="en-US" altLang="en-US" sz="1200" b="1">
              <a:latin typeface="Arial" panose="020B0604020202020204" pitchFamily="34" charset="0"/>
            </a:endParaRPr>
          </a:p>
        </p:txBody>
      </p:sp>
      <p:sp>
        <p:nvSpPr>
          <p:cNvPr id="206871" name="AutoShape 23">
            <a:extLst>
              <a:ext uri="{FF2B5EF4-FFF2-40B4-BE49-F238E27FC236}">
                <a16:creationId xmlns:a16="http://schemas.microsoft.com/office/drawing/2014/main" id="{6EFCA546-FD08-53D2-03BF-8940965275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4563" y="2651125"/>
            <a:ext cx="950912" cy="290513"/>
          </a:xfrm>
          <a:prstGeom prst="wedgeRoundRectCallout">
            <a:avLst>
              <a:gd name="adj1" fmla="val 124125"/>
              <a:gd name="adj2" fmla="val -5819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b="1"/>
              <a:t>Breakpoint</a:t>
            </a:r>
          </a:p>
        </p:txBody>
      </p:sp>
      <p:pic>
        <p:nvPicPr>
          <p:cNvPr id="206872" name="Picture 24">
            <a:extLst>
              <a:ext uri="{FF2B5EF4-FFF2-40B4-BE49-F238E27FC236}">
                <a16:creationId xmlns:a16="http://schemas.microsoft.com/office/drawing/2014/main" id="{DDCD35BB-A984-B8F4-F761-0CD8439D4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488" y="711200"/>
            <a:ext cx="2095500" cy="11334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855" name="AutoShape 7">
            <a:extLst>
              <a:ext uri="{FF2B5EF4-FFF2-40B4-BE49-F238E27FC236}">
                <a16:creationId xmlns:a16="http://schemas.microsoft.com/office/drawing/2014/main" id="{034C85AB-107F-D501-6E13-874DF73A28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5013" y="1028700"/>
            <a:ext cx="890587" cy="422275"/>
          </a:xfrm>
          <a:prstGeom prst="wedgeRoundRectCallout">
            <a:avLst>
              <a:gd name="adj1" fmla="val -53921"/>
              <a:gd name="adj2" fmla="val 14436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Property list</a:t>
            </a:r>
          </a:p>
          <a:p>
            <a:pPr algn="ctr"/>
            <a:r>
              <a:rPr lang="en-US" altLang="en-US" sz="1000" b="1">
                <a:latin typeface="Times New Roman" panose="02020603050405020304" pitchFamily="18" charset="0"/>
              </a:rPr>
              <a:t>Ctrl+J</a:t>
            </a:r>
            <a:endParaRPr lang="en-US" altLang="en-US" sz="1000"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6" name="Text Box 1032">
            <a:extLst>
              <a:ext uri="{FF2B5EF4-FFF2-40B4-BE49-F238E27FC236}">
                <a16:creationId xmlns:a16="http://schemas.microsoft.com/office/drawing/2014/main" id="{01EBF46C-0C60-4EAB-5E5A-9171BF606A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</a:t>
            </a:r>
            <a:r>
              <a:rPr lang="da-DK" altLang="en-US" sz="1600" b="1" u="sng">
                <a:latin typeface="Arial" panose="020B0604020202020204" pitchFamily="34" charset="0"/>
              </a:rPr>
              <a:t>4</a:t>
            </a:r>
            <a:r>
              <a:rPr lang="en-US" altLang="en-US" sz="1600" b="1" u="sng">
                <a:latin typeface="Arial" panose="020B0604020202020204" pitchFamily="34" charset="0"/>
              </a:rPr>
              <a:t>  </a:t>
            </a:r>
            <a:r>
              <a:rPr lang="da-DK" altLang="en-US" sz="1600" b="1" u="sng">
                <a:latin typeface="Arial" panose="020B0604020202020204" pitchFamily="34" charset="0"/>
              </a:rPr>
              <a:t>Command buttons, default and cancel buttons</a:t>
            </a:r>
            <a:endParaRPr lang="en-US" altLang="en-US" sz="1600" b="1" u="sng">
              <a:latin typeface="Arial" panose="020B0604020202020204" pitchFamily="34" charset="0"/>
            </a:endParaRPr>
          </a:p>
        </p:txBody>
      </p:sp>
      <p:sp>
        <p:nvSpPr>
          <p:cNvPr id="283661" name="Rectangle 1037">
            <a:extLst>
              <a:ext uri="{FF2B5EF4-FFF2-40B4-BE49-F238E27FC236}">
                <a16:creationId xmlns:a16="http://schemas.microsoft.com/office/drawing/2014/main" id="{3413EF27-66C3-C35C-CCD0-5234960B7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5675" y="1714500"/>
            <a:ext cx="2876550" cy="64928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>
                <a:latin typeface="Arial" panose="020B0604020202020204" pitchFamily="34" charset="0"/>
              </a:rPr>
              <a:t>Private Sub cmdNewGuest_Click()</a:t>
            </a:r>
          </a:p>
          <a:p>
            <a:r>
              <a:rPr lang="da-DK" altLang="en-US" sz="1200">
                <a:latin typeface="Arial" panose="020B0604020202020204" pitchFamily="34" charset="0"/>
              </a:rPr>
              <a:t>	</a:t>
            </a:r>
            <a:r>
              <a:rPr lang="en-US" altLang="en-US" sz="1200">
                <a:latin typeface="Arial" panose="020B0604020202020204" pitchFamily="34" charset="0"/>
              </a:rPr>
              <a:t>DoCmd.OpenForm "frmStay"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End Sub</a:t>
            </a:r>
          </a:p>
        </p:txBody>
      </p:sp>
      <p:pic>
        <p:nvPicPr>
          <p:cNvPr id="283665" name="Picture 1041">
            <a:extLst>
              <a:ext uri="{FF2B5EF4-FFF2-40B4-BE49-F238E27FC236}">
                <a16:creationId xmlns:a16="http://schemas.microsoft.com/office/drawing/2014/main" id="{AEECE9C0-E8B7-3EEC-3FE2-B702E9A36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720725"/>
            <a:ext cx="4200525" cy="318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3666" name="AutoShape 1042">
            <a:extLst>
              <a:ext uri="{FF2B5EF4-FFF2-40B4-BE49-F238E27FC236}">
                <a16:creationId xmlns:a16="http://schemas.microsoft.com/office/drawing/2014/main" id="{0183E57D-9A50-1FAE-A53B-F49B90F65D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2775" y="2535238"/>
            <a:ext cx="3219450" cy="488950"/>
          </a:xfrm>
          <a:prstGeom prst="wedgeRoundRectCallout">
            <a:avLst>
              <a:gd name="adj1" fmla="val 5375"/>
              <a:gd name="adj2" fmla="val -13084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b="1"/>
              <a:t>Or open only one stay:</a:t>
            </a:r>
          </a:p>
          <a:p>
            <a:r>
              <a:rPr lang="en-US" altLang="en-US"/>
              <a:t>DoCmd.OpenForm "frmStay", , , "stayid=</a:t>
            </a:r>
            <a:r>
              <a:rPr lang="da-DK" altLang="en-US"/>
              <a:t>2</a:t>
            </a:r>
            <a:r>
              <a:rPr lang="en-US" altLang="en-US"/>
              <a:t>"</a:t>
            </a:r>
          </a:p>
        </p:txBody>
      </p:sp>
      <p:sp>
        <p:nvSpPr>
          <p:cNvPr id="283667" name="AutoShape 1043">
            <a:extLst>
              <a:ext uri="{FF2B5EF4-FFF2-40B4-BE49-F238E27FC236}">
                <a16:creationId xmlns:a16="http://schemas.microsoft.com/office/drawing/2014/main" id="{1C8600C6-4589-5D39-078E-6E206DE36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2350" y="712788"/>
            <a:ext cx="2809875" cy="488950"/>
          </a:xfrm>
          <a:prstGeom prst="wedgeRoundRectCallout">
            <a:avLst>
              <a:gd name="adj1" fmla="val -75144"/>
              <a:gd name="adj2" fmla="val 17305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b="1"/>
              <a:t>Default button - responds at Enter:</a:t>
            </a:r>
            <a:endParaRPr lang="da-DK" altLang="en-US"/>
          </a:p>
          <a:p>
            <a:r>
              <a:rPr lang="da-DK" altLang="en-US"/>
              <a:t>Other tab -&gt; Default = Yes</a:t>
            </a:r>
            <a:endParaRPr lang="en-US" altLang="en-US"/>
          </a:p>
        </p:txBody>
      </p:sp>
      <p:sp>
        <p:nvSpPr>
          <p:cNvPr id="283668" name="Rectangle 1044">
            <a:extLst>
              <a:ext uri="{FF2B5EF4-FFF2-40B4-BE49-F238E27FC236}">
                <a16:creationId xmlns:a16="http://schemas.microsoft.com/office/drawing/2014/main" id="{E7686893-CA77-734C-04B0-B85EA16E6B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4127500"/>
            <a:ext cx="4924425" cy="831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>
                <a:latin typeface="Arial" panose="020B0604020202020204" pitchFamily="34" charset="0"/>
              </a:rPr>
              <a:t>Private Sub cmd</a:t>
            </a:r>
            <a:r>
              <a:rPr lang="da-DK" altLang="en-US" sz="1200">
                <a:latin typeface="Arial" panose="020B0604020202020204" pitchFamily="34" charset="0"/>
              </a:rPr>
              <a:t>Reset</a:t>
            </a:r>
            <a:r>
              <a:rPr lang="en-US" altLang="en-US" sz="1200">
                <a:latin typeface="Arial" panose="020B0604020202020204" pitchFamily="34" charset="0"/>
              </a:rPr>
              <a:t>_Click()</a:t>
            </a:r>
          </a:p>
          <a:p>
            <a:r>
              <a:rPr lang="da-DK" altLang="en-US" sz="1200">
                <a:latin typeface="Arial" panose="020B0604020202020204" pitchFamily="34" charset="0"/>
              </a:rPr>
              <a:t>	</a:t>
            </a:r>
            <a:r>
              <a:rPr lang="en-US" altLang="en-US" sz="1200">
                <a:latin typeface="Arial" panose="020B0604020202020204" pitchFamily="34" charset="0"/>
                <a:cs typeface="Times New Roman" panose="02020603050405020304" pitchFamily="18" charset="0"/>
              </a:rPr>
              <a:t>Me.subStayList.Form.RecordSource = "select * from qryStayList; "</a:t>
            </a:r>
            <a:br>
              <a:rPr lang="en-US" altLang="en-US" sz="1200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en-US" altLang="en-US" sz="1200">
                <a:latin typeface="Arial" panose="020B0604020202020204" pitchFamily="34" charset="0"/>
                <a:cs typeface="Times New Roman" panose="02020603050405020304" pitchFamily="18" charset="0"/>
              </a:rPr>
              <a:t>	Me.txtName = ""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End Sub</a:t>
            </a:r>
          </a:p>
        </p:txBody>
      </p:sp>
      <p:sp>
        <p:nvSpPr>
          <p:cNvPr id="283669" name="AutoShape 1045">
            <a:extLst>
              <a:ext uri="{FF2B5EF4-FFF2-40B4-BE49-F238E27FC236}">
                <a16:creationId xmlns:a16="http://schemas.microsoft.com/office/drawing/2014/main" id="{28A348A6-BC99-3E17-6A6F-79C167432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0863" y="3484563"/>
            <a:ext cx="2663825" cy="488950"/>
          </a:xfrm>
          <a:prstGeom prst="wedgeRoundRectCallout">
            <a:avLst>
              <a:gd name="adj1" fmla="val -27236"/>
              <a:gd name="adj2" fmla="val -29513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b="1"/>
              <a:t>Cancel button - responds at Esc:</a:t>
            </a:r>
            <a:endParaRPr lang="da-DK" altLang="en-US"/>
          </a:p>
          <a:p>
            <a:r>
              <a:rPr lang="da-DK" altLang="en-US"/>
              <a:t>Other tab -&gt; Cancel = Yes</a:t>
            </a:r>
            <a:endParaRPr lang="en-US" altLang="en-US"/>
          </a:p>
        </p:txBody>
      </p:sp>
      <p:sp>
        <p:nvSpPr>
          <p:cNvPr id="283670" name="Line 1046">
            <a:extLst>
              <a:ext uri="{FF2B5EF4-FFF2-40B4-BE49-F238E27FC236}">
                <a16:creationId xmlns:a16="http://schemas.microsoft.com/office/drawing/2014/main" id="{3BCC77BA-2FCF-C2F5-2072-1826B08CA54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47900" y="2286000"/>
            <a:ext cx="1028700" cy="1841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/>
          <a:lstStyle/>
          <a:p>
            <a:endParaRPr lang="en-GB"/>
          </a:p>
        </p:txBody>
      </p:sp>
      <p:sp>
        <p:nvSpPr>
          <p:cNvPr id="283671" name="Line 1047">
            <a:extLst>
              <a:ext uri="{FF2B5EF4-FFF2-40B4-BE49-F238E27FC236}">
                <a16:creationId xmlns:a16="http://schemas.microsoft.com/office/drawing/2014/main" id="{A73D2EC6-3B47-4D82-DD8B-C3D70BC92152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1866900"/>
            <a:ext cx="727075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/>
          <a:lstStyle/>
          <a:p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Text Box 2">
            <a:extLst>
              <a:ext uri="{FF2B5EF4-FFF2-40B4-BE49-F238E27FC236}">
                <a16:creationId xmlns:a16="http://schemas.microsoft.com/office/drawing/2014/main" id="{F39E7FC2-8BBE-20D6-BA03-80AFDB8EA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5.5A  Event sequence, Form open and close</a:t>
            </a:r>
          </a:p>
        </p:txBody>
      </p:sp>
      <p:sp>
        <p:nvSpPr>
          <p:cNvPr id="265219" name="Text Box 3">
            <a:extLst>
              <a:ext uri="{FF2B5EF4-FFF2-40B4-BE49-F238E27FC236}">
                <a16:creationId xmlns:a16="http://schemas.microsoft.com/office/drawing/2014/main" id="{FA075360-1F6F-B6C3-11BD-81AF49936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590550"/>
            <a:ext cx="7219950" cy="59753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959100" indent="-2959100">
              <a:tabLst>
                <a:tab pos="1054100" algn="l"/>
                <a:tab pos="2959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3149600">
              <a:tabLst>
                <a:tab pos="1054100" algn="l"/>
                <a:tab pos="2959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3340100">
              <a:tabLst>
                <a:tab pos="1054100" algn="l"/>
                <a:tab pos="2959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3530600">
              <a:tabLst>
                <a:tab pos="1054100" algn="l"/>
                <a:tab pos="2959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3721100">
              <a:tabLst>
                <a:tab pos="1054100" algn="l"/>
                <a:tab pos="2959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178300" eaLnBrk="0" fontAlgn="base" hangingPunct="0">
              <a:spcBef>
                <a:spcPct val="0"/>
              </a:spcBef>
              <a:spcAft>
                <a:spcPct val="0"/>
              </a:spcAft>
              <a:tabLst>
                <a:tab pos="1054100" algn="l"/>
                <a:tab pos="2959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4635500" eaLnBrk="0" fontAlgn="base" hangingPunct="0">
              <a:spcBef>
                <a:spcPct val="0"/>
              </a:spcBef>
              <a:spcAft>
                <a:spcPct val="0"/>
              </a:spcAft>
              <a:tabLst>
                <a:tab pos="1054100" algn="l"/>
                <a:tab pos="2959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5092700" eaLnBrk="0" fontAlgn="base" hangingPunct="0">
              <a:spcBef>
                <a:spcPct val="0"/>
              </a:spcBef>
              <a:spcAft>
                <a:spcPct val="0"/>
              </a:spcAft>
              <a:tabLst>
                <a:tab pos="1054100" algn="l"/>
                <a:tab pos="2959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5549900" eaLnBrk="0" fontAlgn="base" hangingPunct="0">
              <a:spcBef>
                <a:spcPct val="0"/>
              </a:spcBef>
              <a:spcAft>
                <a:spcPct val="0"/>
              </a:spcAft>
              <a:tabLst>
                <a:tab pos="1054100" algn="l"/>
                <a:tab pos="2959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30000"/>
              </a:spcAft>
            </a:pPr>
            <a:r>
              <a:rPr lang="en-GB" altLang="en-US" sz="1400" b="1" noProof="1">
                <a:latin typeface="Arial" panose="020B0604020202020204" pitchFamily="34" charset="0"/>
              </a:rPr>
              <a:t>User action	Events	Property changes before call</a:t>
            </a:r>
            <a:endParaRPr lang="en-GB" altLang="en-US" sz="1400" noProof="1">
              <a:latin typeface="Arial" panose="020B0604020202020204" pitchFamily="34" charset="0"/>
            </a:endParaRPr>
          </a:p>
          <a:p>
            <a:r>
              <a:rPr lang="en-GB" altLang="en-US" sz="1400" noProof="1">
                <a:latin typeface="Arial" panose="020B0604020202020204" pitchFamily="34" charset="0"/>
              </a:rPr>
              <a:t>Open	Open(Cancel)	The Form and its controls are created, but not visible. Some controls are not initialized. Subforms are open. The procedure may refuse to open the form (Cancel=True).</a:t>
            </a:r>
          </a:p>
          <a:p>
            <a:r>
              <a:rPr lang="en-GB" altLang="en-US" sz="1400" noProof="1">
                <a:latin typeface="Arial" panose="020B0604020202020204" pitchFamily="34" charset="0"/>
              </a:rPr>
              <a:t>	Load	All controls are initialized, except bound ones.</a:t>
            </a:r>
          </a:p>
          <a:p>
            <a:r>
              <a:rPr lang="en-GB" altLang="en-US" sz="1400" noProof="1">
                <a:latin typeface="Arial" panose="020B0604020202020204" pitchFamily="34" charset="0"/>
              </a:rPr>
              <a:t>		The Form is still invisible.</a:t>
            </a:r>
          </a:p>
          <a:p>
            <a:r>
              <a:rPr lang="en-GB" altLang="en-US" sz="1400" noProof="1">
                <a:latin typeface="Arial" panose="020B0604020202020204" pitchFamily="34" charset="0"/>
              </a:rPr>
              <a:t>	Resize	(Opportunity to reposition controls)</a:t>
            </a:r>
          </a:p>
          <a:p>
            <a:r>
              <a:rPr lang="en-GB" altLang="en-US" sz="1400" noProof="1">
                <a:latin typeface="Arial" panose="020B0604020202020204" pitchFamily="34" charset="0"/>
              </a:rPr>
              <a:t>	Activate	(Signals that the form will get focus)</a:t>
            </a:r>
          </a:p>
          <a:p>
            <a:r>
              <a:rPr lang="en-GB" altLang="en-US" sz="1400" noProof="1">
                <a:latin typeface="Arial" panose="020B0604020202020204" pitchFamily="34" charset="0"/>
              </a:rPr>
              <a:t>	(GotFocus)	(Only for Forms where no control can get the focus)</a:t>
            </a:r>
          </a:p>
          <a:p>
            <a:r>
              <a:rPr lang="en-GB" altLang="en-US" sz="1400" noProof="1">
                <a:latin typeface="Arial" panose="020B0604020202020204" pitchFamily="34" charset="0"/>
              </a:rPr>
              <a:t>	Current	A current record has been selected. Bound controls have a value. At return, the form becomes visible.</a:t>
            </a:r>
          </a:p>
          <a:p>
            <a:pPr>
              <a:spcBef>
                <a:spcPct val="30000"/>
              </a:spcBef>
            </a:pPr>
            <a:r>
              <a:rPr lang="en-GB" altLang="en-US" sz="1400" noProof="1">
                <a:latin typeface="Arial" panose="020B0604020202020204" pitchFamily="34" charset="0"/>
              </a:rPr>
              <a:t>Edit	Dirty	First time the user edits some data in the record.</a:t>
            </a:r>
          </a:p>
          <a:p>
            <a:pPr>
              <a:spcBef>
                <a:spcPct val="30000"/>
              </a:spcBef>
            </a:pPr>
            <a:r>
              <a:rPr lang="en-GB" altLang="en-US" sz="1400" noProof="1">
                <a:latin typeface="Arial" panose="020B0604020202020204" pitchFamily="34" charset="0"/>
              </a:rPr>
              <a:t>PageDown, 	BeforeUpdate(Cancel)	Some bound fields to be saved.</a:t>
            </a:r>
          </a:p>
          <a:p>
            <a:r>
              <a:rPr lang="en-GB" altLang="en-US" sz="1400" noProof="1">
                <a:latin typeface="Arial" panose="020B0604020202020204" pitchFamily="34" charset="0"/>
              </a:rPr>
              <a:t>etc.		The procedure may refuse to save.</a:t>
            </a:r>
          </a:p>
          <a:p>
            <a:r>
              <a:rPr lang="en-GB" altLang="en-US" sz="1400" noProof="1">
                <a:latin typeface="Arial" panose="020B0604020202020204" pitchFamily="34" charset="0"/>
              </a:rPr>
              <a:t>	AfterUpdate	Bound fields saved. All values = OldValue.</a:t>
            </a:r>
          </a:p>
          <a:p>
            <a:r>
              <a:rPr lang="en-GB" altLang="en-US" sz="1400" noProof="1">
                <a:latin typeface="Arial" panose="020B0604020202020204" pitchFamily="34" charset="0"/>
              </a:rPr>
              <a:t>	Current	Form is invisible. A new record is current.</a:t>
            </a:r>
          </a:p>
          <a:p>
            <a:r>
              <a:rPr lang="en-GB" altLang="en-US" sz="1400" noProof="1">
                <a:latin typeface="Arial" panose="020B0604020202020204" pitchFamily="34" charset="0"/>
              </a:rPr>
              <a:t>		At return, the Form becomes visible.</a:t>
            </a:r>
          </a:p>
          <a:p>
            <a:pPr>
              <a:spcBef>
                <a:spcPct val="30000"/>
              </a:spcBef>
            </a:pPr>
            <a:r>
              <a:rPr lang="en-GB" altLang="en-US" sz="1400" noProof="1">
                <a:latin typeface="Arial" panose="020B0604020202020204" pitchFamily="34" charset="0"/>
              </a:rPr>
              <a:t>Click in 	BeforeUpdate(Cancel)	As for PageDown.</a:t>
            </a:r>
          </a:p>
          <a:p>
            <a:r>
              <a:rPr lang="en-GB" altLang="en-US" sz="1400" noProof="1">
                <a:latin typeface="Arial" panose="020B0604020202020204" pitchFamily="34" charset="0"/>
              </a:rPr>
              <a:t>subform	AfterUpdate	As for PageDown.</a:t>
            </a:r>
          </a:p>
          <a:p>
            <a:pPr>
              <a:spcBef>
                <a:spcPct val="30000"/>
              </a:spcBef>
            </a:pPr>
            <a:r>
              <a:rPr lang="en-GB" altLang="en-US" sz="1400" noProof="1">
                <a:latin typeface="Arial" panose="020B0604020202020204" pitchFamily="34" charset="0"/>
              </a:rPr>
              <a:t>Close	Unload(Cancel)	Form to be closed. The procedure may refuse and the form stays open.</a:t>
            </a:r>
          </a:p>
          <a:p>
            <a:r>
              <a:rPr lang="en-GB" altLang="en-US" sz="1400" noProof="1">
                <a:latin typeface="Arial" panose="020B0604020202020204" pitchFamily="34" charset="0"/>
              </a:rPr>
              <a:t>	Deactivate	(Signals that the form will lose focus)</a:t>
            </a:r>
          </a:p>
          <a:p>
            <a:r>
              <a:rPr lang="en-GB" altLang="en-US" sz="1400" noProof="1">
                <a:latin typeface="Arial" panose="020B0604020202020204" pitchFamily="34" charset="0"/>
              </a:rPr>
              <a:t>	Close	At return, the form becomes invisible and the subforms are closed.</a:t>
            </a:r>
            <a:r>
              <a:rPr lang="da-DK" altLang="en-US" sz="1400">
                <a:latin typeface="Arial" panose="020B0604020202020204" pitchFamily="34" charset="0"/>
              </a:rPr>
              <a:t> </a:t>
            </a:r>
            <a:r>
              <a:rPr lang="da-DK" altLang="en-US" sz="1400" noProof="1">
                <a:latin typeface="Arial" panose="020B0604020202020204" pitchFamily="34" charset="0"/>
              </a:rPr>
              <a:t>Memory is released.</a:t>
            </a:r>
          </a:p>
        </p:txBody>
      </p:sp>
      <p:sp>
        <p:nvSpPr>
          <p:cNvPr id="265220" name="Line 4">
            <a:extLst>
              <a:ext uri="{FF2B5EF4-FFF2-40B4-BE49-F238E27FC236}">
                <a16:creationId xmlns:a16="http://schemas.microsoft.com/office/drawing/2014/main" id="{488DE58E-CC14-01CB-BBD8-6CADF84AFE7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901700"/>
            <a:ext cx="7219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65223" name="Line 7">
            <a:extLst>
              <a:ext uri="{FF2B5EF4-FFF2-40B4-BE49-F238E27FC236}">
                <a16:creationId xmlns:a16="http://schemas.microsoft.com/office/drawing/2014/main" id="{F80DCA5E-8D2C-4DBD-C2D9-6A209E0AB655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7188" y="2205038"/>
            <a:ext cx="6107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65224" name="Line 8">
            <a:extLst>
              <a:ext uri="{FF2B5EF4-FFF2-40B4-BE49-F238E27FC236}">
                <a16:creationId xmlns:a16="http://schemas.microsoft.com/office/drawing/2014/main" id="{6642A2EA-EE64-8A4B-6CE8-BE42590C773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3516313"/>
            <a:ext cx="7219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65226" name="Line 10">
            <a:extLst>
              <a:ext uri="{FF2B5EF4-FFF2-40B4-BE49-F238E27FC236}">
                <a16:creationId xmlns:a16="http://schemas.microsoft.com/office/drawing/2014/main" id="{EA68648D-C753-8796-F3E8-F3422D721D6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4938713"/>
            <a:ext cx="7219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65228" name="Line 12">
            <a:extLst>
              <a:ext uri="{FF2B5EF4-FFF2-40B4-BE49-F238E27FC236}">
                <a16:creationId xmlns:a16="http://schemas.microsoft.com/office/drawing/2014/main" id="{1834698A-23C5-27D2-47BC-A1C86EC1AACD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7188" y="590550"/>
            <a:ext cx="0" cy="5975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65229" name="Line 13">
            <a:extLst>
              <a:ext uri="{FF2B5EF4-FFF2-40B4-BE49-F238E27FC236}">
                <a16:creationId xmlns:a16="http://schemas.microsoft.com/office/drawing/2014/main" id="{D5317848-5E25-0999-E114-34C0C6780654}"/>
              </a:ext>
            </a:extLst>
          </p:cNvPr>
          <p:cNvSpPr>
            <a:spLocks noChangeShapeType="1"/>
          </p:cNvSpPr>
          <p:nvPr/>
        </p:nvSpPr>
        <p:spPr bwMode="auto">
          <a:xfrm>
            <a:off x="3509963" y="590550"/>
            <a:ext cx="0" cy="5975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65230" name="Line 14">
            <a:extLst>
              <a:ext uri="{FF2B5EF4-FFF2-40B4-BE49-F238E27FC236}">
                <a16:creationId xmlns:a16="http://schemas.microsoft.com/office/drawing/2014/main" id="{46DA28F3-903B-9702-3194-99EB71D3A3B1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875" y="5421313"/>
            <a:ext cx="7210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65231" name="Line 15">
            <a:extLst>
              <a:ext uri="{FF2B5EF4-FFF2-40B4-BE49-F238E27FC236}">
                <a16:creationId xmlns:a16="http://schemas.microsoft.com/office/drawing/2014/main" id="{E6EDA051-28AA-A1DC-59D4-D70D425FCDAD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7188" y="3055938"/>
            <a:ext cx="6107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65232" name="Line 16">
            <a:extLst>
              <a:ext uri="{FF2B5EF4-FFF2-40B4-BE49-F238E27FC236}">
                <a16:creationId xmlns:a16="http://schemas.microsoft.com/office/drawing/2014/main" id="{567B0FA7-2DDE-437A-9705-24C0AB2CDA65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7188" y="6078538"/>
            <a:ext cx="6107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65233" name="Line 17">
            <a:extLst>
              <a:ext uri="{FF2B5EF4-FFF2-40B4-BE49-F238E27FC236}">
                <a16:creationId xmlns:a16="http://schemas.microsoft.com/office/drawing/2014/main" id="{73906E6E-C238-8AE3-11A1-2147FDCC14E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3795713"/>
            <a:ext cx="7219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65234" name="Line 18">
            <a:extLst>
              <a:ext uri="{FF2B5EF4-FFF2-40B4-BE49-F238E27FC236}">
                <a16:creationId xmlns:a16="http://schemas.microsoft.com/office/drawing/2014/main" id="{C6C8029C-B3E0-5B66-03CA-80CE83DAD6B4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7188" y="1785938"/>
            <a:ext cx="6107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65235" name="Line 19">
            <a:extLst>
              <a:ext uri="{FF2B5EF4-FFF2-40B4-BE49-F238E27FC236}">
                <a16:creationId xmlns:a16="http://schemas.microsoft.com/office/drawing/2014/main" id="{F29BA083-ED48-4B55-A5FF-FACB9B727696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7188" y="2420938"/>
            <a:ext cx="6107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65236" name="Line 20">
            <a:extLst>
              <a:ext uri="{FF2B5EF4-FFF2-40B4-BE49-F238E27FC236}">
                <a16:creationId xmlns:a16="http://schemas.microsoft.com/office/drawing/2014/main" id="{B114F77F-CAFC-DC14-CE43-0DCEA2C491E9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7188" y="2636838"/>
            <a:ext cx="6107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65237" name="Line 21">
            <a:extLst>
              <a:ext uri="{FF2B5EF4-FFF2-40B4-BE49-F238E27FC236}">
                <a16:creationId xmlns:a16="http://schemas.microsoft.com/office/drawing/2014/main" id="{9413A007-4E81-7246-764F-809E5F9DB617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7188" y="4249738"/>
            <a:ext cx="6107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65238" name="Line 22">
            <a:extLst>
              <a:ext uri="{FF2B5EF4-FFF2-40B4-BE49-F238E27FC236}">
                <a16:creationId xmlns:a16="http://schemas.microsoft.com/office/drawing/2014/main" id="{00815A3D-5B39-69DA-98B7-F4B9E6B24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7188" y="4465638"/>
            <a:ext cx="6107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65239" name="Line 23">
            <a:extLst>
              <a:ext uri="{FF2B5EF4-FFF2-40B4-BE49-F238E27FC236}">
                <a16:creationId xmlns:a16="http://schemas.microsoft.com/office/drawing/2014/main" id="{ECDF4EED-E9CB-8386-FBB9-D954DB80F309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7188" y="5862638"/>
            <a:ext cx="6107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4" name="Rectangle 1028">
            <a:extLst>
              <a:ext uri="{FF2B5EF4-FFF2-40B4-BE49-F238E27FC236}">
                <a16:creationId xmlns:a16="http://schemas.microsoft.com/office/drawing/2014/main" id="{E738F09C-1990-3866-E209-1CA4509446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3883025"/>
            <a:ext cx="6815138" cy="255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30000"/>
              </a:spcAft>
            </a:pPr>
            <a:r>
              <a:rPr lang="en-US" altLang="en-US" sz="1200" b="1">
                <a:latin typeface="Arial" panose="020B0604020202020204" pitchFamily="34" charset="0"/>
              </a:rPr>
              <a:t>DoCmd.OpenForm “frmStay”, view,   , “StayID=5”, CRUDproperties, windowMode, openArgs </a:t>
            </a:r>
          </a:p>
        </p:txBody>
      </p:sp>
      <p:sp>
        <p:nvSpPr>
          <p:cNvPr id="271365" name="Rectangle 1029">
            <a:extLst>
              <a:ext uri="{FF2B5EF4-FFF2-40B4-BE49-F238E27FC236}">
                <a16:creationId xmlns:a16="http://schemas.microsoft.com/office/drawing/2014/main" id="{9BC51CDE-2629-D213-92DE-795A15792E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9150" y="4505325"/>
            <a:ext cx="819150" cy="9318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20000"/>
              </a:spcAft>
            </a:pPr>
            <a:r>
              <a:rPr lang="en-US" altLang="en-US" sz="1200">
                <a:latin typeface="Arial" panose="020B0604020202020204" pitchFamily="34" charset="0"/>
              </a:rPr>
              <a:t>acDesign</a:t>
            </a:r>
          </a:p>
          <a:p>
            <a:pPr>
              <a:spcAft>
                <a:spcPct val="20000"/>
              </a:spcAft>
            </a:pPr>
            <a:r>
              <a:rPr lang="en-US" altLang="en-US" sz="1200">
                <a:latin typeface="Arial" panose="020B0604020202020204" pitchFamily="34" charset="0"/>
              </a:rPr>
              <a:t>acFormDS</a:t>
            </a:r>
          </a:p>
          <a:p>
            <a:pPr>
              <a:spcAft>
                <a:spcPct val="20000"/>
              </a:spcAft>
            </a:pPr>
            <a:r>
              <a:rPr lang="en-US" altLang="en-US" sz="1200" b="1">
                <a:latin typeface="Arial" panose="020B0604020202020204" pitchFamily="34" charset="0"/>
              </a:rPr>
              <a:t>acNormal</a:t>
            </a:r>
            <a:endParaRPr lang="en-US" altLang="en-US" sz="1200">
              <a:latin typeface="Arial" panose="020B0604020202020204" pitchFamily="34" charset="0"/>
            </a:endParaRPr>
          </a:p>
          <a:p>
            <a:pPr>
              <a:spcAft>
                <a:spcPct val="20000"/>
              </a:spcAft>
            </a:pPr>
            <a:r>
              <a:rPr lang="en-US" altLang="en-US" sz="1200">
                <a:latin typeface="Arial" panose="020B0604020202020204" pitchFamily="34" charset="0"/>
              </a:rPr>
              <a:t>acPreview</a:t>
            </a:r>
          </a:p>
        </p:txBody>
      </p:sp>
      <p:sp>
        <p:nvSpPr>
          <p:cNvPr id="271367" name="Rectangle 1031">
            <a:extLst>
              <a:ext uri="{FF2B5EF4-FFF2-40B4-BE49-F238E27FC236}">
                <a16:creationId xmlns:a16="http://schemas.microsoft.com/office/drawing/2014/main" id="{23C4C2EF-BBFB-DAB6-3159-96C51E8FA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2900" y="4505325"/>
            <a:ext cx="1371600" cy="9318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20000"/>
              </a:spcAft>
            </a:pPr>
            <a:r>
              <a:rPr lang="en-US" altLang="en-US" sz="1200">
                <a:latin typeface="Arial" panose="020B0604020202020204" pitchFamily="34" charset="0"/>
              </a:rPr>
              <a:t>acDialog</a:t>
            </a:r>
          </a:p>
          <a:p>
            <a:pPr>
              <a:spcAft>
                <a:spcPct val="20000"/>
              </a:spcAft>
            </a:pPr>
            <a:r>
              <a:rPr lang="en-US" altLang="en-US" sz="1200">
                <a:latin typeface="Arial" panose="020B0604020202020204" pitchFamily="34" charset="0"/>
              </a:rPr>
              <a:t>acHidden</a:t>
            </a:r>
          </a:p>
          <a:p>
            <a:pPr>
              <a:spcAft>
                <a:spcPct val="20000"/>
              </a:spcAft>
            </a:pPr>
            <a:r>
              <a:rPr lang="en-US" altLang="en-US" sz="1200">
                <a:latin typeface="Arial" panose="020B0604020202020204" pitchFamily="34" charset="0"/>
              </a:rPr>
              <a:t>acIcon</a:t>
            </a:r>
          </a:p>
          <a:p>
            <a:pPr>
              <a:spcAft>
                <a:spcPct val="20000"/>
              </a:spcAft>
            </a:pPr>
            <a:r>
              <a:rPr lang="en-US" altLang="en-US" sz="1200" b="1">
                <a:latin typeface="Arial" panose="020B0604020202020204" pitchFamily="34" charset="0"/>
              </a:rPr>
              <a:t>acWindowNormal</a:t>
            </a:r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271368" name="AutoShape 1032">
            <a:extLst>
              <a:ext uri="{FF2B5EF4-FFF2-40B4-BE49-F238E27FC236}">
                <a16:creationId xmlns:a16="http://schemas.microsoft.com/office/drawing/2014/main" id="{12231694-C1E3-C94F-2221-7A85D76A75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088" y="4683125"/>
            <a:ext cx="747712" cy="422275"/>
          </a:xfrm>
          <a:prstGeom prst="wedgeRoundRectCallout">
            <a:avLst>
              <a:gd name="adj1" fmla="val 146389"/>
              <a:gd name="adj2" fmla="val -676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Datasheet</a:t>
            </a:r>
          </a:p>
          <a:p>
            <a:pPr algn="ctr"/>
            <a:r>
              <a:rPr lang="en-US" altLang="en-US" sz="1000" b="1"/>
              <a:t>view</a:t>
            </a:r>
          </a:p>
        </p:txBody>
      </p:sp>
      <p:sp>
        <p:nvSpPr>
          <p:cNvPr id="271369" name="AutoShape 1033">
            <a:extLst>
              <a:ext uri="{FF2B5EF4-FFF2-40B4-BE49-F238E27FC236}">
                <a16:creationId xmlns:a16="http://schemas.microsoft.com/office/drawing/2014/main" id="{21C9A433-23D3-03A4-0918-B62934C3A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288" y="5292725"/>
            <a:ext cx="600075" cy="422275"/>
          </a:xfrm>
          <a:prstGeom prst="wedgeRoundRectCallout">
            <a:avLst>
              <a:gd name="adj1" fmla="val 191269"/>
              <a:gd name="adj2" fmla="val -3985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Print</a:t>
            </a:r>
          </a:p>
          <a:p>
            <a:pPr algn="ctr"/>
            <a:r>
              <a:rPr lang="en-US" altLang="en-US" sz="1000" b="1"/>
              <a:t>preview</a:t>
            </a:r>
          </a:p>
        </p:txBody>
      </p:sp>
      <p:sp>
        <p:nvSpPr>
          <p:cNvPr id="271370" name="Line 1034">
            <a:extLst>
              <a:ext uri="{FF2B5EF4-FFF2-40B4-BE49-F238E27FC236}">
                <a16:creationId xmlns:a16="http://schemas.microsoft.com/office/drawing/2014/main" id="{D4A32B5A-C3F4-3215-02EA-308755BB86C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65400" y="4181475"/>
            <a:ext cx="254000" cy="3111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71371" name="Line 1035">
            <a:extLst>
              <a:ext uri="{FF2B5EF4-FFF2-40B4-BE49-F238E27FC236}">
                <a16:creationId xmlns:a16="http://schemas.microsoft.com/office/drawing/2014/main" id="{5710ED00-2C65-1541-872C-FA4ADE03015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40200" y="3449638"/>
            <a:ext cx="314325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71372" name="Line 1036">
            <a:extLst>
              <a:ext uri="{FF2B5EF4-FFF2-40B4-BE49-F238E27FC236}">
                <a16:creationId xmlns:a16="http://schemas.microsoft.com/office/drawing/2014/main" id="{E6A93E4A-2E42-6115-5557-B2E016EE5C04}"/>
              </a:ext>
            </a:extLst>
          </p:cNvPr>
          <p:cNvSpPr>
            <a:spLocks noChangeShapeType="1"/>
          </p:cNvSpPr>
          <p:nvPr/>
        </p:nvSpPr>
        <p:spPr bwMode="auto">
          <a:xfrm>
            <a:off x="5664200" y="4156075"/>
            <a:ext cx="352425" cy="323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71374" name="AutoShape 1038">
            <a:extLst>
              <a:ext uri="{FF2B5EF4-FFF2-40B4-BE49-F238E27FC236}">
                <a16:creationId xmlns:a16="http://schemas.microsoft.com/office/drawing/2014/main" id="{DE4C15FD-B1A9-28B8-E703-9717551F8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1825" y="4479925"/>
            <a:ext cx="1216025" cy="422275"/>
          </a:xfrm>
          <a:prstGeom prst="wedgeRoundRectCallout">
            <a:avLst>
              <a:gd name="adj1" fmla="val -55616"/>
              <a:gd name="adj2" fmla="val -13157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Available to the</a:t>
            </a:r>
          </a:p>
          <a:p>
            <a:pPr algn="ctr"/>
            <a:r>
              <a:rPr lang="en-US" altLang="en-US" sz="1000" b="1"/>
              <a:t>Form procedures</a:t>
            </a:r>
          </a:p>
        </p:txBody>
      </p:sp>
      <p:sp>
        <p:nvSpPr>
          <p:cNvPr id="271376" name="Rectangle 1040">
            <a:extLst>
              <a:ext uri="{FF2B5EF4-FFF2-40B4-BE49-F238E27FC236}">
                <a16:creationId xmlns:a16="http://schemas.microsoft.com/office/drawing/2014/main" id="{03A463AA-23CD-7A25-B4E0-BE9D30AD7E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720725"/>
            <a:ext cx="2543175" cy="18732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30000"/>
              </a:spcAft>
            </a:pPr>
            <a:r>
              <a:rPr lang="en-US" altLang="en-US" sz="1200" b="1">
                <a:latin typeface="Arial" panose="020B0604020202020204" pitchFamily="34" charset="0"/>
              </a:rPr>
              <a:t>Form properties: CRUD and Filter</a:t>
            </a:r>
          </a:p>
          <a:p>
            <a:pPr>
              <a:spcAft>
                <a:spcPct val="20000"/>
              </a:spcAft>
            </a:pPr>
            <a:r>
              <a:rPr lang="en-US" altLang="en-US" sz="1200">
                <a:latin typeface="Arial" panose="020B0604020202020204" pitchFamily="34" charset="0"/>
              </a:rPr>
              <a:t>AllowEdits:	See and edit data</a:t>
            </a:r>
          </a:p>
          <a:p>
            <a:pPr>
              <a:spcAft>
                <a:spcPct val="20000"/>
              </a:spcAft>
            </a:pPr>
            <a:r>
              <a:rPr lang="en-US" altLang="en-US" sz="1200">
                <a:latin typeface="Arial" panose="020B0604020202020204" pitchFamily="34" charset="0"/>
              </a:rPr>
              <a:t>AllowDeletions: Del-key works</a:t>
            </a:r>
          </a:p>
          <a:p>
            <a:pPr>
              <a:spcAft>
                <a:spcPct val="20000"/>
              </a:spcAft>
            </a:pPr>
            <a:r>
              <a:rPr lang="en-US" altLang="en-US" sz="1200">
                <a:latin typeface="Arial" panose="020B0604020202020204" pitchFamily="34" charset="0"/>
              </a:rPr>
              <a:t>AllowAdditions: Empty record at end</a:t>
            </a:r>
          </a:p>
          <a:p>
            <a:pPr>
              <a:spcAft>
                <a:spcPct val="20000"/>
              </a:spcAft>
            </a:pPr>
            <a:r>
              <a:rPr lang="en-US" altLang="en-US" sz="1200">
                <a:latin typeface="Arial" panose="020B0604020202020204" pitchFamily="34" charset="0"/>
              </a:rPr>
              <a:t>DataEntry:	Old data invisible</a:t>
            </a:r>
          </a:p>
          <a:p>
            <a:pPr>
              <a:spcAft>
                <a:spcPct val="20000"/>
              </a:spcAft>
            </a:pPr>
            <a:r>
              <a:rPr lang="en-US" altLang="en-US" sz="1200">
                <a:latin typeface="Arial" panose="020B0604020202020204" pitchFamily="34" charset="0"/>
              </a:rPr>
              <a:t>Filter:	e.g. StayID=740</a:t>
            </a:r>
          </a:p>
          <a:p>
            <a:pPr>
              <a:spcAft>
                <a:spcPct val="20000"/>
              </a:spcAft>
            </a:pPr>
            <a:r>
              <a:rPr lang="en-US" altLang="en-US" sz="1200">
                <a:latin typeface="Arial" panose="020B0604020202020204" pitchFamily="34" charset="0"/>
              </a:rPr>
              <a:t>FilterOn:	Use filter</a:t>
            </a:r>
          </a:p>
          <a:p>
            <a:pPr>
              <a:spcAft>
                <a:spcPct val="20000"/>
              </a:spcAft>
            </a:pPr>
            <a:r>
              <a:rPr lang="en-US" altLang="en-US" sz="1200">
                <a:latin typeface="Arial" panose="020B0604020202020204" pitchFamily="34" charset="0"/>
              </a:rPr>
              <a:t>AllowFilters:	User-controlled filter</a:t>
            </a:r>
            <a:endParaRPr lang="en-US" altLang="en-US" sz="1200" b="1">
              <a:latin typeface="Arial" panose="020B0604020202020204" pitchFamily="34" charset="0"/>
            </a:endParaRPr>
          </a:p>
        </p:txBody>
      </p:sp>
      <p:graphicFrame>
        <p:nvGraphicFramePr>
          <p:cNvPr id="271377" name="Object 1041">
            <a:extLst>
              <a:ext uri="{FF2B5EF4-FFF2-40B4-BE49-F238E27FC236}">
                <a16:creationId xmlns:a16="http://schemas.microsoft.com/office/drawing/2014/main" id="{BAA773C1-A60B-2082-3460-6A544C90B89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90913" y="720725"/>
          <a:ext cx="5653087" cy="288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652000" imgH="2880720" progId="Word.Document.8">
                  <p:embed/>
                </p:oleObj>
              </mc:Choice>
              <mc:Fallback>
                <p:oleObj name="Document" r:id="rId3" imgW="5652000" imgH="2880720" progId="Word.Document.8">
                  <p:embed/>
                  <p:pic>
                    <p:nvPicPr>
                      <p:cNvPr id="0" name="Object 10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0913" y="720725"/>
                        <a:ext cx="5653087" cy="288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1378" name="Text Box 1042">
            <a:extLst>
              <a:ext uri="{FF2B5EF4-FFF2-40B4-BE49-F238E27FC236}">
                <a16:creationId xmlns:a16="http://schemas.microsoft.com/office/drawing/2014/main" id="{5A9BD692-FC7F-CABC-4BC6-CAE8750A5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5.5B  Controlling Open, CRUD, and filter </a:t>
            </a:r>
          </a:p>
        </p:txBody>
      </p:sp>
      <p:sp>
        <p:nvSpPr>
          <p:cNvPr id="271379" name="AutoShape 1043">
            <a:extLst>
              <a:ext uri="{FF2B5EF4-FFF2-40B4-BE49-F238E27FC236}">
                <a16:creationId xmlns:a16="http://schemas.microsoft.com/office/drawing/2014/main" id="{3C7308B8-1263-5CCE-0B5F-9304A889BD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0213" y="4505325"/>
            <a:ext cx="427037" cy="257175"/>
          </a:xfrm>
          <a:prstGeom prst="wedgeRoundRectCallout">
            <a:avLst>
              <a:gd name="adj1" fmla="val -125463"/>
              <a:gd name="adj2" fmla="val -19506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da-DK" altLang="en-US" sz="1000" b="1"/>
              <a:t>Filter</a:t>
            </a:r>
            <a:endParaRPr lang="en-US" altLang="en-US" sz="1000" b="1"/>
          </a:p>
        </p:txBody>
      </p:sp>
      <p:sp>
        <p:nvSpPr>
          <p:cNvPr id="271380" name="AutoShape 1044">
            <a:extLst>
              <a:ext uri="{FF2B5EF4-FFF2-40B4-BE49-F238E27FC236}">
                <a16:creationId xmlns:a16="http://schemas.microsoft.com/office/drawing/2014/main" id="{3ECDB7A3-E5C0-9247-2786-D2539A5DBF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9750" y="4492625"/>
            <a:ext cx="820738" cy="422275"/>
          </a:xfrm>
          <a:prstGeom prst="wedgeRoundRectCallout">
            <a:avLst>
              <a:gd name="adj1" fmla="val -36847"/>
              <a:gd name="adj2" fmla="val -14285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da-DK" altLang="en-US" sz="1000" b="1"/>
              <a:t>Filter name</a:t>
            </a:r>
          </a:p>
          <a:p>
            <a:pPr algn="ctr"/>
            <a:r>
              <a:rPr lang="da-DK" altLang="en-US" sz="1000" b="1"/>
              <a:t>?</a:t>
            </a:r>
            <a:endParaRPr lang="en-US" altLang="en-US" sz="1000"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84" name="Text Box 8">
            <a:extLst>
              <a:ext uri="{FF2B5EF4-FFF2-40B4-BE49-F238E27FC236}">
                <a16:creationId xmlns:a16="http://schemas.microsoft.com/office/drawing/2014/main" id="{A4F1AED4-87CF-9EF0-C085-4D51BD2A82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5.5C  Edit or create connected records through a form </a:t>
            </a:r>
          </a:p>
        </p:txBody>
      </p:sp>
      <p:pic>
        <p:nvPicPr>
          <p:cNvPr id="203786" name="Picture 10">
            <a:extLst>
              <a:ext uri="{FF2B5EF4-FFF2-40B4-BE49-F238E27FC236}">
                <a16:creationId xmlns:a16="http://schemas.microsoft.com/office/drawing/2014/main" id="{93F57F38-F8FC-F585-6515-D1635723D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720725"/>
            <a:ext cx="5676900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3787" name="AutoShape 11">
            <a:extLst>
              <a:ext uri="{FF2B5EF4-FFF2-40B4-BE49-F238E27FC236}">
                <a16:creationId xmlns:a16="http://schemas.microsoft.com/office/drawing/2014/main" id="{FDFDE53B-A844-36A9-F370-3F09DE0DAF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4150" y="720725"/>
            <a:ext cx="847725" cy="422275"/>
          </a:xfrm>
          <a:prstGeom prst="wedgeRoundRectCallout">
            <a:avLst>
              <a:gd name="adj1" fmla="val -126472"/>
              <a:gd name="adj2" fmla="val 8646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Bind to one</a:t>
            </a:r>
          </a:p>
          <a:p>
            <a:pPr algn="ctr"/>
            <a:r>
              <a:rPr lang="en-US" altLang="en-US" sz="1000" b="1"/>
              <a:t>old Stay</a:t>
            </a:r>
          </a:p>
        </p:txBody>
      </p:sp>
      <p:sp>
        <p:nvSpPr>
          <p:cNvPr id="203788" name="AutoShape 12">
            <a:extLst>
              <a:ext uri="{FF2B5EF4-FFF2-40B4-BE49-F238E27FC236}">
                <a16:creationId xmlns:a16="http://schemas.microsoft.com/office/drawing/2014/main" id="{1CE6CD80-1D81-031F-91D9-3B4BDC3C2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7750" y="1308100"/>
            <a:ext cx="1235075" cy="422275"/>
          </a:xfrm>
          <a:prstGeom prst="wedgeRoundRectCallout">
            <a:avLst>
              <a:gd name="adj1" fmla="val -68894"/>
              <a:gd name="adj2" fmla="val 563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Bind to old Guest</a:t>
            </a:r>
          </a:p>
          <a:p>
            <a:pPr algn="ctr"/>
            <a:r>
              <a:rPr lang="en-US" altLang="en-US" sz="1000" b="1"/>
              <a:t>+ new Stay</a:t>
            </a:r>
          </a:p>
        </p:txBody>
      </p:sp>
      <p:sp>
        <p:nvSpPr>
          <p:cNvPr id="203789" name="AutoShape 13">
            <a:extLst>
              <a:ext uri="{FF2B5EF4-FFF2-40B4-BE49-F238E27FC236}">
                <a16:creationId xmlns:a16="http://schemas.microsoft.com/office/drawing/2014/main" id="{1AB69F0E-B70B-C6BA-620A-120AEC594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9013" y="2052638"/>
            <a:ext cx="1293812" cy="422275"/>
          </a:xfrm>
          <a:prstGeom prst="wedgeRoundRectCallout">
            <a:avLst>
              <a:gd name="adj1" fmla="val -53926"/>
              <a:gd name="adj2" fmla="val -11165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Bind to new Guest</a:t>
            </a:r>
          </a:p>
          <a:p>
            <a:pPr algn="ctr"/>
            <a:r>
              <a:rPr lang="en-US" altLang="en-US" sz="1000" b="1"/>
              <a:t>+ new Stay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9" name="Rectangle 5">
            <a:extLst>
              <a:ext uri="{FF2B5EF4-FFF2-40B4-BE49-F238E27FC236}">
                <a16:creationId xmlns:a16="http://schemas.microsoft.com/office/drawing/2014/main" id="{15BDA45F-12F1-45A7-CEF9-4C6EFA7DD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3941763"/>
            <a:ext cx="6289675" cy="25860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>
              <a:tabLst>
                <a:tab pos="1905000" algn="l"/>
                <a:tab pos="3238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05000" algn="l"/>
                <a:tab pos="3238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05000" algn="l"/>
                <a:tab pos="3238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05000" algn="l"/>
                <a:tab pos="3238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05000" algn="l"/>
                <a:tab pos="3238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  <a:tab pos="3238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  <a:tab pos="3238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  <a:tab pos="3238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  <a:tab pos="3238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000" noProof="1">
                <a:latin typeface="Arial" panose="020B0604020202020204" pitchFamily="34" charset="0"/>
              </a:rPr>
              <a:t>Private Sub </a:t>
            </a:r>
            <a:r>
              <a:rPr lang="en-GB" altLang="en-US" sz="1000" b="1" noProof="1">
                <a:latin typeface="Arial" panose="020B0604020202020204" pitchFamily="34" charset="0"/>
              </a:rPr>
              <a:t>Form_Load</a:t>
            </a:r>
            <a:r>
              <a:rPr lang="en-GB" altLang="en-US" sz="1000" noProof="1">
                <a:latin typeface="Arial" panose="020B0604020202020204" pitchFamily="34" charset="0"/>
              </a:rPr>
              <a:t>()</a:t>
            </a:r>
          </a:p>
          <a:p>
            <a:r>
              <a:rPr lang="en-GB" altLang="en-US" sz="1000" noProof="1">
                <a:latin typeface="Arial" panose="020B0604020202020204" pitchFamily="34" charset="0"/>
              </a:rPr>
              <a:t>' OpenArgs: -1: existing stay, filter set; 0: new guest; &gt;0: new stay for existing guest, OpenArgs = guestID.</a:t>
            </a:r>
          </a:p>
          <a:p>
            <a:r>
              <a:rPr lang="en-GB" altLang="en-US" sz="1000" noProof="1">
                <a:latin typeface="Arial" panose="020B0604020202020204" pitchFamily="34" charset="0"/>
              </a:rPr>
              <a:t>' Assumed CRUD settings: AllowEdits = True, DataEntry = False.</a:t>
            </a:r>
          </a:p>
          <a:p>
            <a:r>
              <a:rPr lang="en-GB" altLang="en-US" sz="1000" noProof="1">
                <a:latin typeface="Arial" panose="020B0604020202020204" pitchFamily="34" charset="0"/>
              </a:rPr>
              <a:t>    If OpenArgs &gt;= 0 Then 	’ NewStay or NewGuest</a:t>
            </a:r>
          </a:p>
          <a:p>
            <a:r>
              <a:rPr lang="en-GB" altLang="en-US" sz="1000" noProof="1">
                <a:latin typeface="Arial" panose="020B0604020202020204" pitchFamily="34" charset="0"/>
              </a:rPr>
              <a:t>        Me.AllowAdditions = True</a:t>
            </a:r>
          </a:p>
          <a:p>
            <a:r>
              <a:rPr lang="en-GB" altLang="en-US" sz="1000" noProof="1">
                <a:latin typeface="Arial" panose="020B0604020202020204" pitchFamily="34" charset="0"/>
              </a:rPr>
              <a:t>        Me.DataEntry = True 	’ Don't see existing records</a:t>
            </a:r>
          </a:p>
          <a:p>
            <a:r>
              <a:rPr lang="en-GB" altLang="en-US" sz="1000" noProof="1">
                <a:latin typeface="Arial" panose="020B0604020202020204" pitchFamily="34" charset="0"/>
              </a:rPr>
              <a:t>        If OpenArgs = 0 Then 	’ NewGuest</a:t>
            </a:r>
          </a:p>
          <a:p>
            <a:r>
              <a:rPr lang="en-GB" altLang="en-US" sz="1000" noProof="1">
                <a:latin typeface="Arial" panose="020B0604020202020204" pitchFamily="34" charset="0"/>
              </a:rPr>
              <a:t>            Me!name = " ”	 ’ Set blank name to create a dummy guest. Access makes guestID</a:t>
            </a:r>
          </a:p>
          <a:p>
            <a:r>
              <a:rPr lang="en-GB" altLang="en-US" sz="1000" noProof="1">
                <a:latin typeface="Arial" panose="020B0604020202020204" pitchFamily="34" charset="0"/>
              </a:rPr>
              <a:t>            Me.[tblStay.guestID] = Me.[tblGuest.guestID] 	' Create a stay record. Access makes stayID</a:t>
            </a:r>
          </a:p>
          <a:p>
            <a:r>
              <a:rPr lang="en-GB" altLang="en-US" sz="1000" noProof="1">
                <a:latin typeface="Arial" panose="020B0604020202020204" pitchFamily="34" charset="0"/>
              </a:rPr>
              <a:t>            Me!name = Null	‘ Remove the blank name</a:t>
            </a:r>
          </a:p>
          <a:p>
            <a:r>
              <a:rPr lang="en-GB" altLang="en-US" sz="1000" noProof="1">
                <a:latin typeface="Arial" panose="020B0604020202020204" pitchFamily="34" charset="0"/>
              </a:rPr>
              <a:t>        Else	‘ New stay for existing guest</a:t>
            </a:r>
          </a:p>
          <a:p>
            <a:r>
              <a:rPr lang="en-GB" altLang="en-US" sz="1000" noProof="1">
                <a:latin typeface="Arial" panose="020B0604020202020204" pitchFamily="34" charset="0"/>
              </a:rPr>
              <a:t>            Me.[tblStay.guestID] = OpenArgs  ‘Create a stay record. Access makes stayID</a:t>
            </a:r>
          </a:p>
          <a:p>
            <a:r>
              <a:rPr lang="en-GB" altLang="en-US" sz="1000" noProof="1">
                <a:latin typeface="Arial" panose="020B0604020202020204" pitchFamily="34" charset="0"/>
              </a:rPr>
              <a:t>        End If</a:t>
            </a:r>
          </a:p>
          <a:p>
            <a:r>
              <a:rPr lang="en-GB" altLang="en-US" sz="1000" noProof="1">
                <a:latin typeface="Arial" panose="020B0604020202020204" pitchFamily="34" charset="0"/>
              </a:rPr>
              <a:t>    End If</a:t>
            </a:r>
          </a:p>
          <a:p>
            <a:r>
              <a:rPr lang="en-GB" altLang="en-US" sz="1000" noProof="1">
                <a:latin typeface="Arial" panose="020B0604020202020204" pitchFamily="34" charset="0"/>
              </a:rPr>
              <a:t>    Me.AllowAdditions = False 	' All cases. No more additions</a:t>
            </a:r>
          </a:p>
          <a:p>
            <a:r>
              <a:rPr lang="en-GB" altLang="en-US" sz="1000" noProof="1">
                <a:latin typeface="Arial" panose="020B0604020202020204" pitchFamily="34" charset="0"/>
              </a:rPr>
              <a:t>End Sub</a:t>
            </a:r>
          </a:p>
        </p:txBody>
      </p:sp>
      <p:sp>
        <p:nvSpPr>
          <p:cNvPr id="210951" name="Rectangle 7">
            <a:extLst>
              <a:ext uri="{FF2B5EF4-FFF2-40B4-BE49-F238E27FC236}">
                <a16:creationId xmlns:a16="http://schemas.microsoft.com/office/drawing/2014/main" id="{B6B29F20-7882-4FA1-CC5A-8F6A09A45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720725"/>
            <a:ext cx="6289675" cy="2997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GB" altLang="en-US" sz="1000" noProof="1"/>
              <a:t>Private Sub </a:t>
            </a:r>
            <a:r>
              <a:rPr lang="en-GB" altLang="en-US" sz="1000" b="1" noProof="1"/>
              <a:t>cmdNewGuest_Click</a:t>
            </a:r>
            <a:r>
              <a:rPr lang="en-GB" altLang="en-US" sz="1000" noProof="1"/>
              <a:t>()</a:t>
            </a:r>
          </a:p>
          <a:p>
            <a:r>
              <a:rPr lang="en-GB" altLang="en-US" sz="1000" noProof="1"/>
              <a:t>    DoCmd.OpenForm "frmStay", , , , , , 0</a:t>
            </a:r>
          </a:p>
          <a:p>
            <a:r>
              <a:rPr lang="en-GB" altLang="en-US" sz="1000" noProof="1"/>
              <a:t>End Sub</a:t>
            </a:r>
          </a:p>
          <a:p>
            <a:endParaRPr lang="en-GB" altLang="en-US" sz="1000" noProof="1"/>
          </a:p>
          <a:p>
            <a:r>
              <a:rPr lang="en-GB" altLang="en-US" sz="1000" noProof="1"/>
              <a:t>Private Sub </a:t>
            </a:r>
            <a:r>
              <a:rPr lang="en-GB" altLang="en-US" sz="1000" b="1" noProof="1"/>
              <a:t>cmdNewStay_Click</a:t>
            </a:r>
            <a:r>
              <a:rPr lang="en-GB" altLang="en-US" sz="1000" noProof="1"/>
              <a:t>()</a:t>
            </a:r>
          </a:p>
          <a:p>
            <a:r>
              <a:rPr lang="en-GB" altLang="en-US" sz="1000" noProof="1"/>
              <a:t>    If Me.subStayList.Form.CurrentRecord = 0 Then  'No guest selected</a:t>
            </a:r>
          </a:p>
          <a:p>
            <a:r>
              <a:rPr lang="en-GB" altLang="en-US" sz="1000" noProof="1"/>
              <a:t>        DoCmd.OpenForm "frmStay", , , , , , 0</a:t>
            </a:r>
          </a:p>
          <a:p>
            <a:r>
              <a:rPr lang="en-GB" altLang="en-US" sz="1000" noProof="1"/>
              <a:t>    Else</a:t>
            </a:r>
          </a:p>
          <a:p>
            <a:r>
              <a:rPr lang="en-GB" altLang="en-US" sz="1000" noProof="1"/>
              <a:t>        DoCmd.OpenForm "frmStay", , , , , , Me.subStayList.Form!guestID</a:t>
            </a:r>
          </a:p>
          <a:p>
            <a:r>
              <a:rPr lang="en-GB" altLang="en-US" sz="1000" noProof="1"/>
              <a:t>    End If</a:t>
            </a:r>
          </a:p>
          <a:p>
            <a:r>
              <a:rPr lang="en-GB" altLang="en-US" sz="1000" noProof="1"/>
              <a:t>End Sub</a:t>
            </a:r>
          </a:p>
          <a:p>
            <a:endParaRPr lang="en-GB" altLang="en-US" sz="1000" noProof="1"/>
          </a:p>
          <a:p>
            <a:r>
              <a:rPr lang="en-GB" altLang="en-US" sz="1000" noProof="1"/>
              <a:t>Private Sub </a:t>
            </a:r>
            <a:r>
              <a:rPr lang="en-GB" altLang="en-US" sz="1000" b="1" noProof="1"/>
              <a:t>cmdShowStay_Click</a:t>
            </a:r>
            <a:r>
              <a:rPr lang="en-GB" altLang="en-US" sz="1000" noProof="1"/>
              <a:t>()</a:t>
            </a:r>
          </a:p>
          <a:p>
            <a:r>
              <a:rPr lang="en-GB" altLang="en-US" sz="1000" noProof="1"/>
              <a:t>    If Me.subStayList.Form.stayID &gt; 0 Then 'Stay selected</a:t>
            </a:r>
          </a:p>
          <a:p>
            <a:r>
              <a:rPr lang="en-GB" altLang="en-US" sz="1000" noProof="1"/>
              <a:t>        DoCmd.OpenForm "frmStay", , , "stayID=" &amp; Me.subStayList.Form!stayID, , , -1</a:t>
            </a:r>
          </a:p>
          <a:p>
            <a:r>
              <a:rPr lang="en-GB" altLang="en-US" sz="1000" noProof="1"/>
              <a:t>    Else</a:t>
            </a:r>
          </a:p>
          <a:p>
            <a:r>
              <a:rPr lang="en-GB" altLang="en-US" sz="1000" noProof="1"/>
              <a:t>        DoCmd.Beep</a:t>
            </a:r>
          </a:p>
          <a:p>
            <a:r>
              <a:rPr lang="en-GB" altLang="en-US" sz="1000" noProof="1"/>
              <a:t>    End If</a:t>
            </a:r>
          </a:p>
          <a:p>
            <a:r>
              <a:rPr lang="en-GB" altLang="en-US" sz="1000" noProof="1"/>
              <a:t>End Sub</a:t>
            </a:r>
          </a:p>
        </p:txBody>
      </p:sp>
      <p:sp>
        <p:nvSpPr>
          <p:cNvPr id="210952" name="Line 8">
            <a:extLst>
              <a:ext uri="{FF2B5EF4-FFF2-40B4-BE49-F238E27FC236}">
                <a16:creationId xmlns:a16="http://schemas.microsoft.com/office/drawing/2014/main" id="{9CC7D7D4-F845-F511-9CD2-8AB430778C8F}"/>
              </a:ext>
            </a:extLst>
          </p:cNvPr>
          <p:cNvSpPr>
            <a:spLocks noChangeShapeType="1"/>
          </p:cNvSpPr>
          <p:nvPr/>
        </p:nvSpPr>
        <p:spPr bwMode="auto">
          <a:xfrm>
            <a:off x="577850" y="1287463"/>
            <a:ext cx="62261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10953" name="Line 9">
            <a:extLst>
              <a:ext uri="{FF2B5EF4-FFF2-40B4-BE49-F238E27FC236}">
                <a16:creationId xmlns:a16="http://schemas.microsoft.com/office/drawing/2014/main" id="{FF34AD0F-F53B-F388-6970-28F7BCDF1C86}"/>
              </a:ext>
            </a:extLst>
          </p:cNvPr>
          <p:cNvSpPr>
            <a:spLocks noChangeShapeType="1"/>
          </p:cNvSpPr>
          <p:nvPr/>
        </p:nvSpPr>
        <p:spPr bwMode="auto">
          <a:xfrm>
            <a:off x="577850" y="2532063"/>
            <a:ext cx="62261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10954" name="Text Box 10">
            <a:extLst>
              <a:ext uri="{FF2B5EF4-FFF2-40B4-BE49-F238E27FC236}">
                <a16:creationId xmlns:a16="http://schemas.microsoft.com/office/drawing/2014/main" id="{59E5C586-623C-F5C4-718D-A4AE45AD60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>
                <a:latin typeface="Arial" panose="020B0604020202020204" pitchFamily="34" charset="0"/>
              </a:rPr>
              <a:t>(Fig 5.5C  continued) </a:t>
            </a:r>
          </a:p>
        </p:txBody>
      </p:sp>
      <p:sp>
        <p:nvSpPr>
          <p:cNvPr id="210955" name="AutoShape 11">
            <a:extLst>
              <a:ext uri="{FF2B5EF4-FFF2-40B4-BE49-F238E27FC236}">
                <a16:creationId xmlns:a16="http://schemas.microsoft.com/office/drawing/2014/main" id="{0F733A14-09EB-740E-50E5-0877E6F55A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4554538"/>
            <a:ext cx="876300" cy="300037"/>
          </a:xfrm>
          <a:prstGeom prst="wedgeRoundRectCallout">
            <a:avLst>
              <a:gd name="adj1" fmla="val 3806"/>
              <a:gd name="adj2" fmla="val -7144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en-US" b="1"/>
              <a:t>frmStay</a:t>
            </a:r>
          </a:p>
        </p:txBody>
      </p:sp>
      <p:sp>
        <p:nvSpPr>
          <p:cNvPr id="210956" name="AutoShape 12">
            <a:extLst>
              <a:ext uri="{FF2B5EF4-FFF2-40B4-BE49-F238E27FC236}">
                <a16:creationId xmlns:a16="http://schemas.microsoft.com/office/drawing/2014/main" id="{7E291324-FEA0-B783-A5BF-B934E38D31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8438" y="1744663"/>
            <a:ext cx="1063625" cy="300037"/>
          </a:xfrm>
          <a:prstGeom prst="wedgeRoundRectCallout">
            <a:avLst>
              <a:gd name="adj1" fmla="val 8806"/>
              <a:gd name="adj2" fmla="val -2619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b="1"/>
              <a:t>frmFindStay</a:t>
            </a:r>
          </a:p>
        </p:txBody>
      </p:sp>
      <p:sp>
        <p:nvSpPr>
          <p:cNvPr id="210957" name="AutoShape 13">
            <a:extLst>
              <a:ext uri="{FF2B5EF4-FFF2-40B4-BE49-F238E27FC236}">
                <a16:creationId xmlns:a16="http://schemas.microsoft.com/office/drawing/2014/main" id="{03612672-8C3E-9A28-30C6-0733712AD4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7625" y="877888"/>
            <a:ext cx="755650" cy="257175"/>
          </a:xfrm>
          <a:prstGeom prst="wedgeRoundRectCallout">
            <a:avLst>
              <a:gd name="adj1" fmla="val -150421"/>
              <a:gd name="adj2" fmla="val -185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OpenArgs</a:t>
            </a:r>
          </a:p>
        </p:txBody>
      </p:sp>
      <p:sp>
        <p:nvSpPr>
          <p:cNvPr id="210958" name="AutoShape 14">
            <a:extLst>
              <a:ext uri="{FF2B5EF4-FFF2-40B4-BE49-F238E27FC236}">
                <a16:creationId xmlns:a16="http://schemas.microsoft.com/office/drawing/2014/main" id="{D1210929-8166-CDE4-1D9B-15906B485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7138" y="3233738"/>
            <a:ext cx="1316037" cy="422275"/>
          </a:xfrm>
          <a:prstGeom prst="wedgeRoundRectCallout">
            <a:avLst>
              <a:gd name="adj1" fmla="val -111759"/>
              <a:gd name="adj2" fmla="val -8308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WhereCondition.</a:t>
            </a:r>
          </a:p>
          <a:p>
            <a:pPr algn="ctr"/>
            <a:r>
              <a:rPr lang="en-US" altLang="en-US" sz="1000" b="1"/>
              <a:t>Becomes the Filter</a:t>
            </a:r>
          </a:p>
        </p:txBody>
      </p:sp>
      <p:sp>
        <p:nvSpPr>
          <p:cNvPr id="210959" name="AutoShape 15">
            <a:extLst>
              <a:ext uri="{FF2B5EF4-FFF2-40B4-BE49-F238E27FC236}">
                <a16:creationId xmlns:a16="http://schemas.microsoft.com/office/drawing/2014/main" id="{58682AE9-63A8-C077-877D-5A197ED0CB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1488" y="2363788"/>
            <a:ext cx="755650" cy="257175"/>
          </a:xfrm>
          <a:prstGeom prst="wedgeRoundRectCallout">
            <a:avLst>
              <a:gd name="adj1" fmla="val -84875"/>
              <a:gd name="adj2" fmla="val -11543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OpenArgs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Text Box 1026">
            <a:extLst>
              <a:ext uri="{FF2B5EF4-FFF2-40B4-BE49-F238E27FC236}">
                <a16:creationId xmlns:a16="http://schemas.microsoft.com/office/drawing/2014/main" id="{D05E56BC-3E8D-B2EE-3BD3-C8957BC7F1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5.5D  Controlling record selection </a:t>
            </a:r>
          </a:p>
        </p:txBody>
      </p:sp>
      <p:pic>
        <p:nvPicPr>
          <p:cNvPr id="273411" name="Picture 1027">
            <a:extLst>
              <a:ext uri="{FF2B5EF4-FFF2-40B4-BE49-F238E27FC236}">
                <a16:creationId xmlns:a16="http://schemas.microsoft.com/office/drawing/2014/main" id="{44B7E73D-5400-A2F6-F90F-48218EE0B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75" y="720725"/>
            <a:ext cx="3448050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3412" name="Picture 1028">
            <a:extLst>
              <a:ext uri="{FF2B5EF4-FFF2-40B4-BE49-F238E27FC236}">
                <a16:creationId xmlns:a16="http://schemas.microsoft.com/office/drawing/2014/main" id="{5DCD0D31-D9EF-9698-1C7F-0AF95BD9E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900" y="2130425"/>
            <a:ext cx="3019425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3413" name="Picture 1029">
            <a:extLst>
              <a:ext uri="{FF2B5EF4-FFF2-40B4-BE49-F238E27FC236}">
                <a16:creationId xmlns:a16="http://schemas.microsoft.com/office/drawing/2014/main" id="{E47DF8CE-F756-8B5C-7206-EDEB8FC35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581"/>
          <a:stretch>
            <a:fillRect/>
          </a:stretch>
        </p:blipFill>
        <p:spPr bwMode="auto">
          <a:xfrm>
            <a:off x="514350" y="720725"/>
            <a:ext cx="34480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3414" name="AutoShape 1030">
            <a:extLst>
              <a:ext uri="{FF2B5EF4-FFF2-40B4-BE49-F238E27FC236}">
                <a16:creationId xmlns:a16="http://schemas.microsoft.com/office/drawing/2014/main" id="{34F9AEAA-8C53-0F31-F8D5-AAC4F73DF1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8325" y="1255713"/>
            <a:ext cx="752475" cy="422275"/>
          </a:xfrm>
          <a:prstGeom prst="wedgeRoundRectCallout">
            <a:avLst>
              <a:gd name="adj1" fmla="val 80167"/>
              <a:gd name="adj2" fmla="val 338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Scroll to</a:t>
            </a:r>
          </a:p>
          <a:p>
            <a:pPr algn="ctr"/>
            <a:r>
              <a:rPr lang="en-US" altLang="en-US" sz="1000" b="1"/>
              <a:t>guestID=2</a:t>
            </a:r>
          </a:p>
        </p:txBody>
      </p:sp>
      <p:sp>
        <p:nvSpPr>
          <p:cNvPr id="273415" name="AutoShape 1031">
            <a:extLst>
              <a:ext uri="{FF2B5EF4-FFF2-40B4-BE49-F238E27FC236}">
                <a16:creationId xmlns:a16="http://schemas.microsoft.com/office/drawing/2014/main" id="{437329EE-57D6-EF37-A7A1-ED337CF53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8025" y="1255713"/>
            <a:ext cx="752475" cy="422275"/>
          </a:xfrm>
          <a:prstGeom prst="wedgeRoundRectCallout">
            <a:avLst>
              <a:gd name="adj1" fmla="val -90296"/>
              <a:gd name="adj2" fmla="val 1240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See only</a:t>
            </a:r>
          </a:p>
          <a:p>
            <a:pPr algn="ctr"/>
            <a:r>
              <a:rPr lang="en-US" altLang="en-US" sz="1000" b="1"/>
              <a:t>guestID=2</a:t>
            </a:r>
          </a:p>
        </p:txBody>
      </p:sp>
      <p:sp>
        <p:nvSpPr>
          <p:cNvPr id="273416" name="AutoShape 1032">
            <a:extLst>
              <a:ext uri="{FF2B5EF4-FFF2-40B4-BE49-F238E27FC236}">
                <a16:creationId xmlns:a16="http://schemas.microsoft.com/office/drawing/2014/main" id="{6BB339E0-FD6B-B732-B822-3C24E7412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2775" y="1911350"/>
            <a:ext cx="663575" cy="422275"/>
          </a:xfrm>
          <a:prstGeom prst="wedgeRoundRectCallout">
            <a:avLst>
              <a:gd name="adj1" fmla="val -180861"/>
              <a:gd name="adj2" fmla="val 8759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Scroll to</a:t>
            </a:r>
          </a:p>
          <a:p>
            <a:pPr algn="ctr"/>
            <a:r>
              <a:rPr lang="en-US" altLang="en-US" sz="1000" b="1"/>
              <a:t>previous</a:t>
            </a:r>
          </a:p>
        </p:txBody>
      </p:sp>
      <p:sp>
        <p:nvSpPr>
          <p:cNvPr id="273417" name="AutoShape 1033">
            <a:extLst>
              <a:ext uri="{FF2B5EF4-FFF2-40B4-BE49-F238E27FC236}">
                <a16:creationId xmlns:a16="http://schemas.microsoft.com/office/drawing/2014/main" id="{AB7DCE5E-F710-AE86-27CD-2BB56751E9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3888" y="2527300"/>
            <a:ext cx="639762" cy="422275"/>
          </a:xfrm>
          <a:prstGeom prst="wedgeRoundRectCallout">
            <a:avLst>
              <a:gd name="adj1" fmla="val -106824"/>
              <a:gd name="adj2" fmla="val -3270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Scroll to</a:t>
            </a:r>
          </a:p>
          <a:p>
            <a:pPr algn="ctr"/>
            <a:r>
              <a:rPr lang="en-US" altLang="en-US" sz="1000" b="1"/>
              <a:t>next</a:t>
            </a:r>
          </a:p>
        </p:txBody>
      </p:sp>
      <p:pic>
        <p:nvPicPr>
          <p:cNvPr id="273418" name="Picture 1034">
            <a:extLst>
              <a:ext uri="{FF2B5EF4-FFF2-40B4-BE49-F238E27FC236}">
                <a16:creationId xmlns:a16="http://schemas.microsoft.com/office/drawing/2014/main" id="{D3CAE1AB-38F1-C33E-C10F-EEC4D2C46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825" y="3359150"/>
            <a:ext cx="1057275" cy="8001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3419" name="Line 1035">
            <a:extLst>
              <a:ext uri="{FF2B5EF4-FFF2-40B4-BE49-F238E27FC236}">
                <a16:creationId xmlns:a16="http://schemas.microsoft.com/office/drawing/2014/main" id="{C06D8C52-F7B4-9862-5D53-78D6D820BBC9}"/>
              </a:ext>
            </a:extLst>
          </p:cNvPr>
          <p:cNvSpPr>
            <a:spLocks noChangeShapeType="1"/>
          </p:cNvSpPr>
          <p:nvPr/>
        </p:nvSpPr>
        <p:spPr bwMode="auto">
          <a:xfrm>
            <a:off x="3032125" y="2679700"/>
            <a:ext cx="1511300" cy="850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73420" name="AutoShape 1036">
            <a:extLst>
              <a:ext uri="{FF2B5EF4-FFF2-40B4-BE49-F238E27FC236}">
                <a16:creationId xmlns:a16="http://schemas.microsoft.com/office/drawing/2014/main" id="{16A684A7-0758-943C-1DB9-3CA0315C1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905000"/>
            <a:ext cx="695325" cy="422275"/>
          </a:xfrm>
          <a:prstGeom prst="wedgeRoundRectCallout">
            <a:avLst>
              <a:gd name="adj1" fmla="val 58218"/>
              <a:gd name="adj2" fmla="val 11014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Unbound</a:t>
            </a:r>
          </a:p>
          <a:p>
            <a:pPr algn="ctr"/>
            <a:r>
              <a:rPr lang="en-US" altLang="en-US" sz="1000" b="1"/>
              <a:t>control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496" name="Picture 1064">
            <a:extLst>
              <a:ext uri="{FF2B5EF4-FFF2-40B4-BE49-F238E27FC236}">
                <a16:creationId xmlns:a16="http://schemas.microsoft.com/office/drawing/2014/main" id="{B977D568-7B5F-4480-3F66-979E31E38E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720725"/>
            <a:ext cx="425767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5459" name="Text Box 1027">
            <a:extLst>
              <a:ext uri="{FF2B5EF4-FFF2-40B4-BE49-F238E27FC236}">
                <a16:creationId xmlns:a16="http://schemas.microsoft.com/office/drawing/2014/main" id="{164F9D84-255A-EFAB-F04F-364BC91109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5.5E  </a:t>
            </a:r>
            <a:r>
              <a:rPr lang="da-DK" altLang="en-US" sz="1600" b="1" u="sng">
                <a:latin typeface="Arial" panose="020B0604020202020204" pitchFamily="34" charset="0"/>
              </a:rPr>
              <a:t>Selected area, SelLeft, SelTop, SelWidth, SelHeight</a:t>
            </a:r>
            <a:r>
              <a:rPr lang="en-US" altLang="en-US" sz="1600" b="1" u="sng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275493" name="Picture 1061">
            <a:extLst>
              <a:ext uri="{FF2B5EF4-FFF2-40B4-BE49-F238E27FC236}">
                <a16:creationId xmlns:a16="http://schemas.microsoft.com/office/drawing/2014/main" id="{16DCE6DF-DA86-D6B2-9FBB-CE4C391E5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475" y="1485900"/>
            <a:ext cx="3638550" cy="1295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5494" name="AutoShape 1062">
            <a:extLst>
              <a:ext uri="{FF2B5EF4-FFF2-40B4-BE49-F238E27FC236}">
                <a16:creationId xmlns:a16="http://schemas.microsoft.com/office/drawing/2014/main" id="{C36DB173-39F6-D3CD-7245-7F9BF9901B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7525" y="3019425"/>
            <a:ext cx="1847850" cy="752475"/>
          </a:xfrm>
          <a:prstGeom prst="wedgeRoundRectCallout">
            <a:avLst>
              <a:gd name="adj1" fmla="val -57046"/>
              <a:gd name="adj2" fmla="val -16223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sz="1000" b="1"/>
              <a:t>SelTop = 4</a:t>
            </a:r>
          </a:p>
          <a:p>
            <a:r>
              <a:rPr lang="da-DK" altLang="en-US" sz="1000" b="1"/>
              <a:t>SelLeft = 4 (3 in Access 97)</a:t>
            </a:r>
          </a:p>
          <a:p>
            <a:r>
              <a:rPr lang="da-DK" altLang="en-US" sz="1000" b="1"/>
              <a:t>SelHeight = 2</a:t>
            </a:r>
          </a:p>
          <a:p>
            <a:r>
              <a:rPr lang="da-DK" altLang="en-US" sz="1000" b="1"/>
              <a:t>SelWidth = 2</a:t>
            </a:r>
            <a:endParaRPr lang="en-US" altLang="en-US" sz="1000" b="1"/>
          </a:p>
        </p:txBody>
      </p:sp>
      <p:sp>
        <p:nvSpPr>
          <p:cNvPr id="275495" name="AutoShape 1063">
            <a:extLst>
              <a:ext uri="{FF2B5EF4-FFF2-40B4-BE49-F238E27FC236}">
                <a16:creationId xmlns:a16="http://schemas.microsoft.com/office/drawing/2014/main" id="{4CD2F010-7E36-2AA5-AC0F-A8F833D24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3184525"/>
            <a:ext cx="1847850" cy="587375"/>
          </a:xfrm>
          <a:prstGeom prst="wedgeRoundRectCallout">
            <a:avLst>
              <a:gd name="adj1" fmla="val 17181"/>
              <a:gd name="adj2" fmla="val -16838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sz="1000" b="1"/>
              <a:t>ColumnHidden = False</a:t>
            </a:r>
          </a:p>
          <a:p>
            <a:r>
              <a:rPr lang="da-DK" altLang="en-US" sz="1000" b="1"/>
              <a:t>ColumnOrder = 2</a:t>
            </a:r>
          </a:p>
          <a:p>
            <a:r>
              <a:rPr lang="da-DK" altLang="en-US" sz="1000" b="1"/>
              <a:t>ColumnWidth = 920 (twips)</a:t>
            </a:r>
            <a:endParaRPr lang="en-US" altLang="en-US" sz="1000"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Text Box 1026">
            <a:extLst>
              <a:ext uri="{FF2B5EF4-FFF2-40B4-BE49-F238E27FC236}">
                <a16:creationId xmlns:a16="http://schemas.microsoft.com/office/drawing/2014/main" id="{9EC93B42-93AF-4CD7-1FFE-B9E9FBBABC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5.5</a:t>
            </a:r>
            <a:r>
              <a:rPr lang="da-DK" altLang="en-US" sz="1600" b="1" u="sng">
                <a:latin typeface="Arial" panose="020B0604020202020204" pitchFamily="34" charset="0"/>
              </a:rPr>
              <a:t>F</a:t>
            </a:r>
            <a:r>
              <a:rPr lang="en-US" altLang="en-US" sz="1600" b="1" u="sng">
                <a:latin typeface="Arial" panose="020B0604020202020204" pitchFamily="34" charset="0"/>
              </a:rPr>
              <a:t>  Resizing a form </a:t>
            </a:r>
          </a:p>
        </p:txBody>
      </p:sp>
      <p:pic>
        <p:nvPicPr>
          <p:cNvPr id="285699" name="Picture 1027">
            <a:extLst>
              <a:ext uri="{FF2B5EF4-FFF2-40B4-BE49-F238E27FC236}">
                <a16:creationId xmlns:a16="http://schemas.microsoft.com/office/drawing/2014/main" id="{F6B4457A-61E0-D257-C2A2-C88CE71D7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720725"/>
            <a:ext cx="34575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5700" name="Picture 1028">
            <a:extLst>
              <a:ext uri="{FF2B5EF4-FFF2-40B4-BE49-F238E27FC236}">
                <a16:creationId xmlns:a16="http://schemas.microsoft.com/office/drawing/2014/main" id="{6F84216A-A883-DB03-19EF-3A9250D77C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968500"/>
            <a:ext cx="3048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5701" name="Text Box 1029">
            <a:extLst>
              <a:ext uri="{FF2B5EF4-FFF2-40B4-BE49-F238E27FC236}">
                <a16:creationId xmlns:a16="http://schemas.microsoft.com/office/drawing/2014/main" id="{8EF3A7C8-54F8-3926-09F4-B99D13A57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5775" y="720725"/>
            <a:ext cx="3351213" cy="1625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>
            <a:spAutoFit/>
          </a:bodyPr>
          <a:lstStyle/>
          <a:p>
            <a:r>
              <a:rPr lang="en-GB" altLang="en-US" sz="1000" noProof="1"/>
              <a:t>Private Sub Form_Resize()</a:t>
            </a:r>
          </a:p>
          <a:p>
            <a:r>
              <a:rPr lang="en-GB" altLang="en-US" sz="1000" noProof="1"/>
              <a:t>Static formWidth As Long ' Initially zero, survives calls</a:t>
            </a:r>
          </a:p>
          <a:p>
            <a:r>
              <a:rPr lang="en-GB" altLang="en-US" sz="1000" noProof="1"/>
              <a:t>Dim dif As Long ‘ The width adjustment</a:t>
            </a:r>
          </a:p>
          <a:p>
            <a:r>
              <a:rPr lang="en-GB" altLang="en-US" sz="1000" noProof="1"/>
              <a:t>    dif = IIf(formWidth = 0, 0, Me.WindowWidth - formWidth)</a:t>
            </a:r>
          </a:p>
          <a:p>
            <a:r>
              <a:rPr lang="en-GB" altLang="en-US" sz="1000" noProof="1"/>
              <a:t>    If Me.txtTest.Width + dif &gt; 0 Then</a:t>
            </a:r>
          </a:p>
          <a:p>
            <a:r>
              <a:rPr lang="en-GB" altLang="en-US" sz="1000" noProof="1"/>
              <a:t>        Me.txtTest.Width = Me.txtTest.Width + dif</a:t>
            </a:r>
          </a:p>
          <a:p>
            <a:r>
              <a:rPr lang="en-GB" altLang="en-US" sz="1000" noProof="1"/>
              <a:t>        Me.subTest.Width = Me.subTest.Width + dif</a:t>
            </a:r>
          </a:p>
          <a:p>
            <a:r>
              <a:rPr lang="en-GB" altLang="en-US" sz="1000" noProof="1"/>
              <a:t>        formWidth = Me.WindowWidth</a:t>
            </a:r>
          </a:p>
          <a:p>
            <a:r>
              <a:rPr lang="en-GB" altLang="en-US" sz="1000" noProof="1"/>
              <a:t>    End If</a:t>
            </a:r>
          </a:p>
          <a:p>
            <a:r>
              <a:rPr lang="en-GB" altLang="en-US" sz="1000" noProof="1"/>
              <a:t>End Sub</a:t>
            </a:r>
          </a:p>
        </p:txBody>
      </p:sp>
      <p:pic>
        <p:nvPicPr>
          <p:cNvPr id="285702" name="Picture 1030">
            <a:extLst>
              <a:ext uri="{FF2B5EF4-FFF2-40B4-BE49-F238E27FC236}">
                <a16:creationId xmlns:a16="http://schemas.microsoft.com/office/drawing/2014/main" id="{909595F7-D142-C52E-BAE3-3DE10EE63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3265488"/>
            <a:ext cx="25050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5703" name="Text Box 1031">
            <a:extLst>
              <a:ext uri="{FF2B5EF4-FFF2-40B4-BE49-F238E27FC236}">
                <a16:creationId xmlns:a16="http://schemas.microsoft.com/office/drawing/2014/main" id="{EC9CDA3D-5305-CBB1-AF7F-8DEBDE5B1D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2238" y="5603875"/>
            <a:ext cx="2655887" cy="6191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>
            <a:spAutoFit/>
          </a:bodyPr>
          <a:lstStyle/>
          <a:p>
            <a:r>
              <a:rPr lang="en-GB" altLang="en-US" sz="1400" b="1" noProof="1"/>
              <a:t>Resizing and moving a form:</a:t>
            </a:r>
            <a:endParaRPr lang="en-GB" altLang="en-US" sz="1400" noProof="1">
              <a:latin typeface="Times New Roman" panose="02020603050405020304" pitchFamily="18" charset="0"/>
            </a:endParaRPr>
          </a:p>
          <a:p>
            <a:endParaRPr lang="en-GB" altLang="en-US" sz="1000" noProof="1"/>
          </a:p>
          <a:p>
            <a:r>
              <a:rPr lang="en-GB" altLang="en-US" sz="1000" noProof="1"/>
              <a:t>DoCmd.MoveSize  right, down, width, height   </a:t>
            </a:r>
          </a:p>
        </p:txBody>
      </p:sp>
      <p:pic>
        <p:nvPicPr>
          <p:cNvPr id="285704" name="Picture 1032">
            <a:extLst>
              <a:ext uri="{FF2B5EF4-FFF2-40B4-BE49-F238E27FC236}">
                <a16:creationId xmlns:a16="http://schemas.microsoft.com/office/drawing/2014/main" id="{E04161C1-0B37-0FCE-B214-EDC6F44FE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956" b="16747"/>
          <a:stretch>
            <a:fillRect/>
          </a:stretch>
        </p:blipFill>
        <p:spPr bwMode="auto">
          <a:xfrm>
            <a:off x="4341813" y="2876550"/>
            <a:ext cx="3305175" cy="334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5705" name="AutoShape 1033">
            <a:extLst>
              <a:ext uri="{FF2B5EF4-FFF2-40B4-BE49-F238E27FC236}">
                <a16:creationId xmlns:a16="http://schemas.microsoft.com/office/drawing/2014/main" id="{3A89C1EB-6C94-853A-702E-EE4E31DFCC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1813" y="6330950"/>
            <a:ext cx="869950" cy="422275"/>
          </a:xfrm>
          <a:prstGeom prst="wedgeRoundRectCallout">
            <a:avLst>
              <a:gd name="adj1" fmla="val -12773"/>
              <a:gd name="adj2" fmla="val -10450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right =</a:t>
            </a:r>
          </a:p>
          <a:p>
            <a:pPr algn="ctr"/>
            <a:r>
              <a:rPr lang="en-US" altLang="en-US" sz="1000" b="1"/>
              <a:t>WindowLeft</a:t>
            </a:r>
          </a:p>
        </p:txBody>
      </p:sp>
      <p:sp>
        <p:nvSpPr>
          <p:cNvPr id="285706" name="AutoShape 1034">
            <a:extLst>
              <a:ext uri="{FF2B5EF4-FFF2-40B4-BE49-F238E27FC236}">
                <a16:creationId xmlns:a16="http://schemas.microsoft.com/office/drawing/2014/main" id="{0BEBEDFD-4449-065B-E206-6350C9D581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2488" y="3997325"/>
            <a:ext cx="869950" cy="422275"/>
          </a:xfrm>
          <a:prstGeom prst="wedgeRoundRectCallout">
            <a:avLst>
              <a:gd name="adj1" fmla="val 92884"/>
              <a:gd name="adj2" fmla="val -9925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down =</a:t>
            </a:r>
          </a:p>
          <a:p>
            <a:pPr algn="ctr"/>
            <a:r>
              <a:rPr lang="en-US" altLang="en-US" sz="1000" b="1"/>
              <a:t>WindowTop</a:t>
            </a:r>
          </a:p>
        </p:txBody>
      </p:sp>
      <p:sp>
        <p:nvSpPr>
          <p:cNvPr id="285707" name="AutoShape 1035">
            <a:extLst>
              <a:ext uri="{FF2B5EF4-FFF2-40B4-BE49-F238E27FC236}">
                <a16:creationId xmlns:a16="http://schemas.microsoft.com/office/drawing/2014/main" id="{F9DB9AB9-0D52-C035-4756-462FED8BA3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775" y="6330950"/>
            <a:ext cx="1000125" cy="422275"/>
          </a:xfrm>
          <a:prstGeom prst="wedgeRoundRectCallout">
            <a:avLst>
              <a:gd name="adj1" fmla="val 157"/>
              <a:gd name="adj2" fmla="val -10789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width =</a:t>
            </a:r>
          </a:p>
          <a:p>
            <a:pPr algn="ctr"/>
            <a:r>
              <a:rPr lang="en-US" altLang="en-US" sz="1000" b="1"/>
              <a:t>WindowWidth</a:t>
            </a:r>
          </a:p>
        </p:txBody>
      </p:sp>
      <p:sp>
        <p:nvSpPr>
          <p:cNvPr id="285708" name="AutoShape 1036">
            <a:extLst>
              <a:ext uri="{FF2B5EF4-FFF2-40B4-BE49-F238E27FC236}">
                <a16:creationId xmlns:a16="http://schemas.microsoft.com/office/drawing/2014/main" id="{1AEC4C53-E724-1943-4272-83EA8E631A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7238" y="4673600"/>
            <a:ext cx="1044575" cy="422275"/>
          </a:xfrm>
          <a:prstGeom prst="wedgeRoundRectCallout">
            <a:avLst>
              <a:gd name="adj1" fmla="val 78269"/>
              <a:gd name="adj2" fmla="val 638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height =</a:t>
            </a:r>
          </a:p>
          <a:p>
            <a:pPr algn="ctr"/>
            <a:r>
              <a:rPr lang="en-US" altLang="en-US" sz="1000" b="1"/>
              <a:t>WindowHeight</a:t>
            </a:r>
          </a:p>
        </p:txBody>
      </p:sp>
      <p:sp>
        <p:nvSpPr>
          <p:cNvPr id="285709" name="AutoShape 1037">
            <a:extLst>
              <a:ext uri="{FF2B5EF4-FFF2-40B4-BE49-F238E27FC236}">
                <a16:creationId xmlns:a16="http://schemas.microsoft.com/office/drawing/2014/main" id="{CD73E782-2A58-AD2B-DC8E-DDA966C707E1}"/>
              </a:ext>
            </a:extLst>
          </p:cNvPr>
          <p:cNvSpPr>
            <a:spLocks/>
          </p:cNvSpPr>
          <p:nvPr/>
        </p:nvSpPr>
        <p:spPr bwMode="auto">
          <a:xfrm>
            <a:off x="4703763" y="3602038"/>
            <a:ext cx="174625" cy="395287"/>
          </a:xfrm>
          <a:prstGeom prst="leftBrace">
            <a:avLst>
              <a:gd name="adj1" fmla="val 18864"/>
              <a:gd name="adj2" fmla="val 50000"/>
            </a:avLst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85710" name="AutoShape 1038">
            <a:extLst>
              <a:ext uri="{FF2B5EF4-FFF2-40B4-BE49-F238E27FC236}">
                <a16:creationId xmlns:a16="http://schemas.microsoft.com/office/drawing/2014/main" id="{14142D2C-10F0-ECB6-D6D4-A506BD3269EA}"/>
              </a:ext>
            </a:extLst>
          </p:cNvPr>
          <p:cNvSpPr>
            <a:spLocks/>
          </p:cNvSpPr>
          <p:nvPr/>
        </p:nvSpPr>
        <p:spPr bwMode="auto">
          <a:xfrm>
            <a:off x="4706938" y="4049713"/>
            <a:ext cx="174625" cy="1776412"/>
          </a:xfrm>
          <a:prstGeom prst="leftBrace">
            <a:avLst>
              <a:gd name="adj1" fmla="val 84773"/>
              <a:gd name="adj2" fmla="val 50000"/>
            </a:avLst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85711" name="AutoShape 1039">
            <a:extLst>
              <a:ext uri="{FF2B5EF4-FFF2-40B4-BE49-F238E27FC236}">
                <a16:creationId xmlns:a16="http://schemas.microsoft.com/office/drawing/2014/main" id="{A6F0E37A-FF36-077B-9A64-EF57B808CF4E}"/>
              </a:ext>
            </a:extLst>
          </p:cNvPr>
          <p:cNvSpPr>
            <a:spLocks/>
          </p:cNvSpPr>
          <p:nvPr/>
        </p:nvSpPr>
        <p:spPr bwMode="auto">
          <a:xfrm rot="-5400000">
            <a:off x="4580731" y="5703095"/>
            <a:ext cx="174625" cy="557212"/>
          </a:xfrm>
          <a:prstGeom prst="leftBrace">
            <a:avLst>
              <a:gd name="adj1" fmla="val 26591"/>
              <a:gd name="adj2" fmla="val 50000"/>
            </a:avLst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  <p:sp>
        <p:nvSpPr>
          <p:cNvPr id="285712" name="AutoShape 1040">
            <a:extLst>
              <a:ext uri="{FF2B5EF4-FFF2-40B4-BE49-F238E27FC236}">
                <a16:creationId xmlns:a16="http://schemas.microsoft.com/office/drawing/2014/main" id="{3B3772A1-FFED-FFE1-034C-AD42EC7745DC}"/>
              </a:ext>
            </a:extLst>
          </p:cNvPr>
          <p:cNvSpPr>
            <a:spLocks/>
          </p:cNvSpPr>
          <p:nvPr/>
        </p:nvSpPr>
        <p:spPr bwMode="auto">
          <a:xfrm rot="-5400000">
            <a:off x="6101556" y="4782345"/>
            <a:ext cx="174625" cy="2392362"/>
          </a:xfrm>
          <a:prstGeom prst="leftBrace">
            <a:avLst>
              <a:gd name="adj1" fmla="val 114167"/>
              <a:gd name="adj2" fmla="val 50000"/>
            </a:avLst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0" bIns="36000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076" name="Picture 12">
            <a:extLst>
              <a:ext uri="{FF2B5EF4-FFF2-40B4-BE49-F238E27FC236}">
                <a16:creationId xmlns:a16="http://schemas.microsoft.com/office/drawing/2014/main" id="{6539BEFA-641B-5D64-5EFC-4E6FD75425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34"/>
          <a:stretch>
            <a:fillRect/>
          </a:stretch>
        </p:blipFill>
        <p:spPr bwMode="auto">
          <a:xfrm>
            <a:off x="1174750" y="720725"/>
            <a:ext cx="3876675" cy="245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6066" name="Rectangle 2">
            <a:extLst>
              <a:ext uri="{FF2B5EF4-FFF2-40B4-BE49-F238E27FC236}">
                <a16:creationId xmlns:a16="http://schemas.microsoft.com/office/drawing/2014/main" id="{1DFF0339-DF66-81B5-2004-065DDA5D6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3454400"/>
            <a:ext cx="5645150" cy="3124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GB" altLang="en-US" noProof="1"/>
              <a:t>Private Sub cmdCheckin_Click()</a:t>
            </a:r>
          </a:p>
          <a:p>
            <a:r>
              <a:rPr lang="en-GB" altLang="en-US" noProof="1"/>
              <a:t>Dim s As String</a:t>
            </a:r>
          </a:p>
          <a:p>
            <a:r>
              <a:rPr lang="en-GB" altLang="en-US" noProof="1"/>
              <a:t>Dim rs As Recordset</a:t>
            </a:r>
          </a:p>
          <a:p>
            <a:endParaRPr lang="en-GB" altLang="en-US" noProof="1"/>
          </a:p>
          <a:p>
            <a:r>
              <a:rPr lang="en-GB" altLang="en-US" noProof="1"/>
              <a:t>    s = "SELECT * FROM tblRoomState WHERE stayID=" &amp; Me.stayID &amp; ";"</a:t>
            </a:r>
          </a:p>
          <a:p>
            <a:r>
              <a:rPr lang="en-GB" altLang="en-US" noProof="1"/>
              <a:t>    Set rs = CurrentDb.OpenRecordset(s)</a:t>
            </a:r>
          </a:p>
          <a:p>
            <a:endParaRPr lang="en-GB" altLang="en-US" noProof="1"/>
          </a:p>
          <a:p>
            <a:r>
              <a:rPr lang="en-GB" altLang="en-US" noProof="1"/>
              <a:t>    While Not rs.EOF</a:t>
            </a:r>
          </a:p>
          <a:p>
            <a:r>
              <a:rPr lang="en-GB" altLang="en-US" noProof="1"/>
              <a:t>        rs.Edit</a:t>
            </a:r>
          </a:p>
          <a:p>
            <a:r>
              <a:rPr lang="en-GB" altLang="en-US" noProof="1"/>
              <a:t>        rs!state = 2 ‘ CheckedIn</a:t>
            </a:r>
          </a:p>
          <a:p>
            <a:r>
              <a:rPr lang="en-GB" altLang="en-US" noProof="1"/>
              <a:t>        rs.Update</a:t>
            </a:r>
          </a:p>
          <a:p>
            <a:r>
              <a:rPr lang="en-GB" altLang="en-US" noProof="1"/>
              <a:t>        rs.MoveNext</a:t>
            </a:r>
          </a:p>
          <a:p>
            <a:r>
              <a:rPr lang="en-GB" altLang="en-US" noProof="1"/>
              <a:t>    Wend</a:t>
            </a:r>
          </a:p>
          <a:p>
            <a:r>
              <a:rPr lang="en-GB" altLang="en-US" noProof="1"/>
              <a:t>    Me!state = 2</a:t>
            </a:r>
          </a:p>
          <a:p>
            <a:r>
              <a:rPr lang="en-GB" altLang="en-US" noProof="1"/>
              <a:t>    rs.Close ‘ Not needed when rs is a local variable</a:t>
            </a:r>
          </a:p>
          <a:p>
            <a:r>
              <a:rPr lang="en-GB" altLang="en-US" noProof="1"/>
              <a:t>End Sub</a:t>
            </a:r>
          </a:p>
        </p:txBody>
      </p:sp>
      <p:sp>
        <p:nvSpPr>
          <p:cNvPr id="216070" name="Text Box 6">
            <a:extLst>
              <a:ext uri="{FF2B5EF4-FFF2-40B4-BE49-F238E27FC236}">
                <a16:creationId xmlns:a16="http://schemas.microsoft.com/office/drawing/2014/main" id="{38B958B2-7332-C5CE-C922-C046022829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5.6A  Recordset, updating records </a:t>
            </a:r>
          </a:p>
        </p:txBody>
      </p:sp>
      <p:sp>
        <p:nvSpPr>
          <p:cNvPr id="216071" name="AutoShape 7">
            <a:extLst>
              <a:ext uri="{FF2B5EF4-FFF2-40B4-BE49-F238E27FC236}">
                <a16:creationId xmlns:a16="http://schemas.microsoft.com/office/drawing/2014/main" id="{D98840B9-2534-1014-2AFE-8C4BAC958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4833938"/>
            <a:ext cx="876300" cy="300037"/>
          </a:xfrm>
          <a:prstGeom prst="wedgeRoundRectCallout">
            <a:avLst>
              <a:gd name="adj1" fmla="val 3806"/>
              <a:gd name="adj2" fmla="val -7144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en-US" b="1"/>
              <a:t>frmStay</a:t>
            </a:r>
          </a:p>
        </p:txBody>
      </p:sp>
      <p:sp>
        <p:nvSpPr>
          <p:cNvPr id="216074" name="AutoShape 10">
            <a:extLst>
              <a:ext uri="{FF2B5EF4-FFF2-40B4-BE49-F238E27FC236}">
                <a16:creationId xmlns:a16="http://schemas.microsoft.com/office/drawing/2014/main" id="{C633971B-A7C6-F2A0-A1A4-83B690A64C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6588" y="3390900"/>
            <a:ext cx="1693862" cy="422275"/>
          </a:xfrm>
          <a:prstGeom prst="wedgeRoundRectCallout">
            <a:avLst>
              <a:gd name="adj1" fmla="val -110639"/>
              <a:gd name="adj2" fmla="val 5488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Declare variables.</a:t>
            </a:r>
          </a:p>
          <a:p>
            <a:pPr algn="ctr"/>
            <a:r>
              <a:rPr lang="en-US" altLang="en-US" sz="1000" b="1"/>
              <a:t>Local for this procedure.</a:t>
            </a:r>
          </a:p>
        </p:txBody>
      </p:sp>
      <p:sp>
        <p:nvSpPr>
          <p:cNvPr id="216077" name="AutoShape 13">
            <a:extLst>
              <a:ext uri="{FF2B5EF4-FFF2-40B4-BE49-F238E27FC236}">
                <a16:creationId xmlns:a16="http://schemas.microsoft.com/office/drawing/2014/main" id="{ECBB9794-A051-6B5B-2231-796CDB2FFF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4588" y="847725"/>
            <a:ext cx="2408237" cy="422275"/>
          </a:xfrm>
          <a:prstGeom prst="wedgeRoundRectCallout">
            <a:avLst>
              <a:gd name="adj1" fmla="val -60417"/>
              <a:gd name="adj2" fmla="val 10902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Set StayState to CheckedIn and</a:t>
            </a:r>
          </a:p>
          <a:p>
            <a:pPr algn="ctr"/>
            <a:r>
              <a:rPr lang="en-US" altLang="en-US" sz="1000" b="1"/>
              <a:t>set all its RoomStates to CheckedIn</a:t>
            </a:r>
          </a:p>
        </p:txBody>
      </p:sp>
      <p:sp>
        <p:nvSpPr>
          <p:cNvPr id="216078" name="AutoShape 14">
            <a:extLst>
              <a:ext uri="{FF2B5EF4-FFF2-40B4-BE49-F238E27FC236}">
                <a16:creationId xmlns:a16="http://schemas.microsoft.com/office/drawing/2014/main" id="{D0321DDC-CAD8-FC6D-FE2E-E3B745F873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3838" y="3813175"/>
            <a:ext cx="1008062" cy="257175"/>
          </a:xfrm>
          <a:prstGeom prst="wedgeRoundRectCallout">
            <a:avLst>
              <a:gd name="adj1" fmla="val -86852"/>
              <a:gd name="adj2" fmla="val 10000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Compute SQL</a:t>
            </a:r>
          </a:p>
        </p:txBody>
      </p:sp>
      <p:sp>
        <p:nvSpPr>
          <p:cNvPr id="216079" name="AutoShape 15">
            <a:extLst>
              <a:ext uri="{FF2B5EF4-FFF2-40B4-BE49-F238E27FC236}">
                <a16:creationId xmlns:a16="http://schemas.microsoft.com/office/drawing/2014/main" id="{B4AD21F6-6211-D6F0-BD6D-2AE011EA3F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8225" y="4876800"/>
            <a:ext cx="1474788" cy="257175"/>
          </a:xfrm>
          <a:prstGeom prst="wedgeRoundRectCallout">
            <a:avLst>
              <a:gd name="adj1" fmla="val -67870"/>
              <a:gd name="adj2" fmla="val -4814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Repeat to End Of File</a:t>
            </a:r>
          </a:p>
        </p:txBody>
      </p:sp>
      <p:sp>
        <p:nvSpPr>
          <p:cNvPr id="216080" name="AutoShape 16">
            <a:extLst>
              <a:ext uri="{FF2B5EF4-FFF2-40B4-BE49-F238E27FC236}">
                <a16:creationId xmlns:a16="http://schemas.microsoft.com/office/drawing/2014/main" id="{6F433C63-A07D-A910-D574-C2E1470B0F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2125" y="5360988"/>
            <a:ext cx="3051175" cy="717550"/>
          </a:xfrm>
          <a:prstGeom prst="wedgeRoundRectCallout">
            <a:avLst>
              <a:gd name="adj1" fmla="val -82620"/>
              <a:gd name="adj2" fmla="val 4778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400" b="1" noProof="1">
                <a:latin typeface="Arial" panose="020B0604020202020204" pitchFamily="34" charset="0"/>
              </a:rPr>
              <a:t>Update FindGuest window</a:t>
            </a:r>
            <a:r>
              <a:rPr lang="en-GB" altLang="en-US" sz="1200" noProof="1">
                <a:latin typeface="Arial" panose="020B0604020202020204" pitchFamily="34" charset="0"/>
              </a:rPr>
              <a:t> 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Me.Recordset.Move (0) ‘ Save records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Forms!frmFindStay!subStayList.Requery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4" name="Text Box 236">
            <a:extLst>
              <a:ext uri="{FF2B5EF4-FFF2-40B4-BE49-F238E27FC236}">
                <a16:creationId xmlns:a16="http://schemas.microsoft.com/office/drawing/2014/main" id="{29595209-2C4A-7CF5-1ADC-9FBF519AD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5113" y="800100"/>
            <a:ext cx="820737" cy="355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/>
              <a:t>Access</a:t>
            </a:r>
          </a:p>
        </p:txBody>
      </p:sp>
      <p:sp>
        <p:nvSpPr>
          <p:cNvPr id="2285" name="Text Box 237">
            <a:extLst>
              <a:ext uri="{FF2B5EF4-FFF2-40B4-BE49-F238E27FC236}">
                <a16:creationId xmlns:a16="http://schemas.microsoft.com/office/drawing/2014/main" id="{EA28E0B1-CA04-0D67-5A90-A6BBA99FB6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6713" y="1728788"/>
            <a:ext cx="619125" cy="355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/>
              <a:t>Form</a:t>
            </a:r>
          </a:p>
        </p:txBody>
      </p:sp>
      <p:sp>
        <p:nvSpPr>
          <p:cNvPr id="2286" name="Text Box 238">
            <a:extLst>
              <a:ext uri="{FF2B5EF4-FFF2-40B4-BE49-F238E27FC236}">
                <a16:creationId xmlns:a16="http://schemas.microsoft.com/office/drawing/2014/main" id="{8E1F4579-A0FC-490C-1BD5-B9ADEAE08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763" y="2955925"/>
            <a:ext cx="833437" cy="355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/>
              <a:t>Control</a:t>
            </a:r>
          </a:p>
        </p:txBody>
      </p:sp>
      <p:cxnSp>
        <p:nvCxnSpPr>
          <p:cNvPr id="2287" name="AutoShape 239">
            <a:extLst>
              <a:ext uri="{FF2B5EF4-FFF2-40B4-BE49-F238E27FC236}">
                <a16:creationId xmlns:a16="http://schemas.microsoft.com/office/drawing/2014/main" id="{743802C0-D5DD-DFCD-B225-32694C5DB6B9}"/>
              </a:ext>
            </a:extLst>
          </p:cNvPr>
          <p:cNvCxnSpPr>
            <a:cxnSpLocks noChangeShapeType="1"/>
            <a:stCxn id="2285" idx="0"/>
            <a:endCxn id="2284" idx="2"/>
          </p:cNvCxnSpPr>
          <p:nvPr/>
        </p:nvCxnSpPr>
        <p:spPr bwMode="auto">
          <a:xfrm flipV="1">
            <a:off x="1946275" y="1174750"/>
            <a:ext cx="0" cy="5349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8" name="AutoShape 240">
            <a:extLst>
              <a:ext uri="{FF2B5EF4-FFF2-40B4-BE49-F238E27FC236}">
                <a16:creationId xmlns:a16="http://schemas.microsoft.com/office/drawing/2014/main" id="{4B3FC800-FDB0-803C-1B0B-70270BB4365B}"/>
              </a:ext>
            </a:extLst>
          </p:cNvPr>
          <p:cNvCxnSpPr>
            <a:cxnSpLocks noChangeShapeType="1"/>
            <a:stCxn id="2286" idx="0"/>
            <a:endCxn id="2285" idx="2"/>
          </p:cNvCxnSpPr>
          <p:nvPr/>
        </p:nvCxnSpPr>
        <p:spPr bwMode="auto">
          <a:xfrm flipV="1">
            <a:off x="1946275" y="2103438"/>
            <a:ext cx="0" cy="83343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289" name="Group 241">
            <a:extLst>
              <a:ext uri="{FF2B5EF4-FFF2-40B4-BE49-F238E27FC236}">
                <a16:creationId xmlns:a16="http://schemas.microsoft.com/office/drawing/2014/main" id="{2993F0AD-3119-C551-FC88-CEA8B3676368}"/>
              </a:ext>
            </a:extLst>
          </p:cNvPr>
          <p:cNvGrpSpPr>
            <a:grpSpLocks/>
          </p:cNvGrpSpPr>
          <p:nvPr/>
        </p:nvGrpSpPr>
        <p:grpSpPr bwMode="auto">
          <a:xfrm>
            <a:off x="1836738" y="2792413"/>
            <a:ext cx="203200" cy="168275"/>
            <a:chOff x="1918" y="3762"/>
            <a:chExt cx="128" cy="106"/>
          </a:xfrm>
        </p:grpSpPr>
        <p:sp>
          <p:nvSpPr>
            <p:cNvPr id="2290" name="Line 242">
              <a:extLst>
                <a:ext uri="{FF2B5EF4-FFF2-40B4-BE49-F238E27FC236}">
                  <a16:creationId xmlns:a16="http://schemas.microsoft.com/office/drawing/2014/main" id="{972121B7-1C90-6912-9123-9D262264B8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91" name="Line 243">
              <a:extLst>
                <a:ext uri="{FF2B5EF4-FFF2-40B4-BE49-F238E27FC236}">
                  <a16:creationId xmlns:a16="http://schemas.microsoft.com/office/drawing/2014/main" id="{77FF9C34-D609-94E7-FBFB-1CEB5BC4C8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2292" name="Group 244">
            <a:extLst>
              <a:ext uri="{FF2B5EF4-FFF2-40B4-BE49-F238E27FC236}">
                <a16:creationId xmlns:a16="http://schemas.microsoft.com/office/drawing/2014/main" id="{5C1B3F2A-DD71-DB21-A11C-B3D272AA361E}"/>
              </a:ext>
            </a:extLst>
          </p:cNvPr>
          <p:cNvGrpSpPr>
            <a:grpSpLocks/>
          </p:cNvGrpSpPr>
          <p:nvPr/>
        </p:nvGrpSpPr>
        <p:grpSpPr bwMode="auto">
          <a:xfrm>
            <a:off x="1836738" y="1539875"/>
            <a:ext cx="203200" cy="168275"/>
            <a:chOff x="1918" y="3762"/>
            <a:chExt cx="128" cy="106"/>
          </a:xfrm>
        </p:grpSpPr>
        <p:sp>
          <p:nvSpPr>
            <p:cNvPr id="2293" name="Line 245">
              <a:extLst>
                <a:ext uri="{FF2B5EF4-FFF2-40B4-BE49-F238E27FC236}">
                  <a16:creationId xmlns:a16="http://schemas.microsoft.com/office/drawing/2014/main" id="{AC69B8C7-4847-AA36-220D-F02BE16DE1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94" name="Line 246">
              <a:extLst>
                <a:ext uri="{FF2B5EF4-FFF2-40B4-BE49-F238E27FC236}">
                  <a16:creationId xmlns:a16="http://schemas.microsoft.com/office/drawing/2014/main" id="{77C28DA7-63CA-7A25-9C2F-3DACBB85CC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295" name="Text Box 247">
            <a:extLst>
              <a:ext uri="{FF2B5EF4-FFF2-40B4-BE49-F238E27FC236}">
                <a16:creationId xmlns:a16="http://schemas.microsoft.com/office/drawing/2014/main" id="{95FB8EBB-049E-6BBF-3F9C-432F0B957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0975" y="2384425"/>
            <a:ext cx="923925" cy="355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/>
              <a:t> Record </a:t>
            </a:r>
          </a:p>
        </p:txBody>
      </p:sp>
      <p:sp>
        <p:nvSpPr>
          <p:cNvPr id="2296" name="Text Box 248">
            <a:extLst>
              <a:ext uri="{FF2B5EF4-FFF2-40B4-BE49-F238E27FC236}">
                <a16:creationId xmlns:a16="http://schemas.microsoft.com/office/drawing/2014/main" id="{2C6D2403-99FE-3E53-5445-1F764D671D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5738" y="2201863"/>
            <a:ext cx="1150937" cy="3857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/>
          <a:lstStyle/>
          <a:p>
            <a:pPr algn="ctr"/>
            <a:r>
              <a:rPr lang="en-US" altLang="en-US" sz="1600" b="1"/>
              <a:t>Query</a:t>
            </a:r>
          </a:p>
        </p:txBody>
      </p:sp>
      <p:sp>
        <p:nvSpPr>
          <p:cNvPr id="2297" name="Text Box 249">
            <a:extLst>
              <a:ext uri="{FF2B5EF4-FFF2-40B4-BE49-F238E27FC236}">
                <a16:creationId xmlns:a16="http://schemas.microsoft.com/office/drawing/2014/main" id="{E8663212-AD89-F54A-4AD2-935B368B7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5738" y="1328738"/>
            <a:ext cx="1150937" cy="3857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/>
          <a:lstStyle/>
          <a:p>
            <a:pPr algn="ctr"/>
            <a:r>
              <a:rPr lang="en-US" altLang="en-US" sz="1600" b="1"/>
              <a:t>Table</a:t>
            </a:r>
          </a:p>
        </p:txBody>
      </p:sp>
      <p:sp>
        <p:nvSpPr>
          <p:cNvPr id="2298" name="Text Box 250">
            <a:extLst>
              <a:ext uri="{FF2B5EF4-FFF2-40B4-BE49-F238E27FC236}">
                <a16:creationId xmlns:a16="http://schemas.microsoft.com/office/drawing/2014/main" id="{E25EBA41-83A2-4BBB-177E-B8E880935C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5250" y="1719263"/>
            <a:ext cx="1103313" cy="355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/>
              <a:t>Recordset</a:t>
            </a:r>
          </a:p>
        </p:txBody>
      </p:sp>
      <p:sp>
        <p:nvSpPr>
          <p:cNvPr id="2299" name="Text Box 251">
            <a:extLst>
              <a:ext uri="{FF2B5EF4-FFF2-40B4-BE49-F238E27FC236}">
                <a16:creationId xmlns:a16="http://schemas.microsoft.com/office/drawing/2014/main" id="{3F7B1F20-0894-6F8B-0ABE-18BC9E1D7D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3163" y="4683125"/>
            <a:ext cx="1079500" cy="3857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/>
          <a:lstStyle/>
          <a:p>
            <a:pPr algn="ctr"/>
            <a:r>
              <a:rPr lang="en-US" altLang="en-US" sz="1600" b="1"/>
              <a:t>Combo</a:t>
            </a:r>
          </a:p>
        </p:txBody>
      </p:sp>
      <p:sp>
        <p:nvSpPr>
          <p:cNvPr id="2300" name="Text Box 252">
            <a:extLst>
              <a:ext uri="{FF2B5EF4-FFF2-40B4-BE49-F238E27FC236}">
                <a16:creationId xmlns:a16="http://schemas.microsoft.com/office/drawing/2014/main" id="{D314784B-A3A9-A212-8259-A4B74DAFA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3163" y="3549650"/>
            <a:ext cx="1079500" cy="3857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/>
          <a:lstStyle/>
          <a:p>
            <a:pPr algn="ctr"/>
            <a:r>
              <a:rPr lang="en-US" altLang="en-US" sz="1600" b="1"/>
              <a:t>Subform</a:t>
            </a:r>
          </a:p>
        </p:txBody>
      </p:sp>
      <p:sp>
        <p:nvSpPr>
          <p:cNvPr id="2301" name="Text Box 253">
            <a:extLst>
              <a:ext uri="{FF2B5EF4-FFF2-40B4-BE49-F238E27FC236}">
                <a16:creationId xmlns:a16="http://schemas.microsoft.com/office/drawing/2014/main" id="{E6628BE3-928B-7284-809E-4A05C615F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3163" y="4116388"/>
            <a:ext cx="1079500" cy="3857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/>
          <a:lstStyle/>
          <a:p>
            <a:pPr algn="ctr"/>
            <a:r>
              <a:rPr lang="en-US" altLang="en-US" sz="1600" b="1"/>
              <a:t>Textbox</a:t>
            </a:r>
          </a:p>
        </p:txBody>
      </p:sp>
      <p:sp>
        <p:nvSpPr>
          <p:cNvPr id="2302" name="Text Box 254">
            <a:extLst>
              <a:ext uri="{FF2B5EF4-FFF2-40B4-BE49-F238E27FC236}">
                <a16:creationId xmlns:a16="http://schemas.microsoft.com/office/drawing/2014/main" id="{38D893DA-7E78-5565-ED22-C0ECB3CC0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3163" y="5251450"/>
            <a:ext cx="1079500" cy="3857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/>
          <a:lstStyle/>
          <a:p>
            <a:pPr algn="ctr"/>
            <a:r>
              <a:rPr lang="en-US" altLang="en-US" sz="1600" b="1"/>
              <a:t>Button</a:t>
            </a:r>
          </a:p>
        </p:txBody>
      </p:sp>
      <p:cxnSp>
        <p:nvCxnSpPr>
          <p:cNvPr id="2303" name="AutoShape 255">
            <a:extLst>
              <a:ext uri="{FF2B5EF4-FFF2-40B4-BE49-F238E27FC236}">
                <a16:creationId xmlns:a16="http://schemas.microsoft.com/office/drawing/2014/main" id="{56E4348E-A3F6-C09E-8DD5-3C9A5F30DFD6}"/>
              </a:ext>
            </a:extLst>
          </p:cNvPr>
          <p:cNvCxnSpPr>
            <a:cxnSpLocks noChangeShapeType="1"/>
            <a:stCxn id="2295" idx="0"/>
            <a:endCxn id="2298" idx="2"/>
          </p:cNvCxnSpPr>
          <p:nvPr/>
        </p:nvCxnSpPr>
        <p:spPr bwMode="auto">
          <a:xfrm flipV="1">
            <a:off x="5722938" y="2093913"/>
            <a:ext cx="4762" cy="2714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04" name="AutoShape 256">
            <a:extLst>
              <a:ext uri="{FF2B5EF4-FFF2-40B4-BE49-F238E27FC236}">
                <a16:creationId xmlns:a16="http://schemas.microsoft.com/office/drawing/2014/main" id="{61186011-523A-E923-99A4-3EBE0F47D10E}"/>
              </a:ext>
            </a:extLst>
          </p:cNvPr>
          <p:cNvCxnSpPr>
            <a:cxnSpLocks noChangeShapeType="1"/>
            <a:stCxn id="2298" idx="0"/>
          </p:cNvCxnSpPr>
          <p:nvPr/>
        </p:nvCxnSpPr>
        <p:spPr bwMode="auto">
          <a:xfrm flipV="1">
            <a:off x="5727700" y="1116013"/>
            <a:ext cx="0" cy="5842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305" name="Group 257">
            <a:extLst>
              <a:ext uri="{FF2B5EF4-FFF2-40B4-BE49-F238E27FC236}">
                <a16:creationId xmlns:a16="http://schemas.microsoft.com/office/drawing/2014/main" id="{1E654313-3534-E3FB-183A-1AE3DCCE954C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7364413" y="1808162"/>
            <a:ext cx="203200" cy="168275"/>
            <a:chOff x="1918" y="3762"/>
            <a:chExt cx="128" cy="106"/>
          </a:xfrm>
        </p:grpSpPr>
        <p:sp>
          <p:nvSpPr>
            <p:cNvPr id="2306" name="Line 258">
              <a:extLst>
                <a:ext uri="{FF2B5EF4-FFF2-40B4-BE49-F238E27FC236}">
                  <a16:creationId xmlns:a16="http://schemas.microsoft.com/office/drawing/2014/main" id="{FFD2BD2A-46F1-CDC9-16D2-2B911F4E15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307" name="Line 259">
              <a:extLst>
                <a:ext uri="{FF2B5EF4-FFF2-40B4-BE49-F238E27FC236}">
                  <a16:creationId xmlns:a16="http://schemas.microsoft.com/office/drawing/2014/main" id="{52B13558-C325-3892-6E5F-1CB4215688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2308" name="Group 260">
            <a:extLst>
              <a:ext uri="{FF2B5EF4-FFF2-40B4-BE49-F238E27FC236}">
                <a16:creationId xmlns:a16="http://schemas.microsoft.com/office/drawing/2014/main" id="{635C9FFD-722F-B426-5403-E6CE7355163F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1955801" y="4497387"/>
            <a:ext cx="203200" cy="168275"/>
            <a:chOff x="1918" y="3762"/>
            <a:chExt cx="128" cy="106"/>
          </a:xfrm>
        </p:grpSpPr>
        <p:sp>
          <p:nvSpPr>
            <p:cNvPr id="2309" name="Line 261">
              <a:extLst>
                <a:ext uri="{FF2B5EF4-FFF2-40B4-BE49-F238E27FC236}">
                  <a16:creationId xmlns:a16="http://schemas.microsoft.com/office/drawing/2014/main" id="{AC672863-7A51-3F07-5184-22CB4CCF13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310" name="Line 262">
              <a:extLst>
                <a:ext uri="{FF2B5EF4-FFF2-40B4-BE49-F238E27FC236}">
                  <a16:creationId xmlns:a16="http://schemas.microsoft.com/office/drawing/2014/main" id="{160F09AF-501D-2D53-93FB-C83F09C34B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2314" name="Group 266">
            <a:extLst>
              <a:ext uri="{FF2B5EF4-FFF2-40B4-BE49-F238E27FC236}">
                <a16:creationId xmlns:a16="http://schemas.microsoft.com/office/drawing/2014/main" id="{D24D7A20-E60D-2400-263B-D160DB743A4C}"/>
              </a:ext>
            </a:extLst>
          </p:cNvPr>
          <p:cNvGrpSpPr>
            <a:grpSpLocks/>
          </p:cNvGrpSpPr>
          <p:nvPr/>
        </p:nvGrpSpPr>
        <p:grpSpPr bwMode="auto">
          <a:xfrm>
            <a:off x="5622925" y="1522413"/>
            <a:ext cx="203200" cy="168275"/>
            <a:chOff x="1918" y="3762"/>
            <a:chExt cx="128" cy="106"/>
          </a:xfrm>
        </p:grpSpPr>
        <p:sp>
          <p:nvSpPr>
            <p:cNvPr id="2315" name="Line 267">
              <a:extLst>
                <a:ext uri="{FF2B5EF4-FFF2-40B4-BE49-F238E27FC236}">
                  <a16:creationId xmlns:a16="http://schemas.microsoft.com/office/drawing/2014/main" id="{5E8CDF08-8196-60E3-045E-465AC2A923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316" name="Line 268">
              <a:extLst>
                <a:ext uri="{FF2B5EF4-FFF2-40B4-BE49-F238E27FC236}">
                  <a16:creationId xmlns:a16="http://schemas.microsoft.com/office/drawing/2014/main" id="{7FB92AF7-BB36-59E8-9338-9DC27F56E7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317" name="Line 269">
            <a:extLst>
              <a:ext uri="{FF2B5EF4-FFF2-40B4-BE49-F238E27FC236}">
                <a16:creationId xmlns:a16="http://schemas.microsoft.com/office/drawing/2014/main" id="{3B8480EE-A4A2-2FB4-E87C-80CD1B247C7D}"/>
              </a:ext>
            </a:extLst>
          </p:cNvPr>
          <p:cNvSpPr>
            <a:spLocks noChangeShapeType="1"/>
          </p:cNvSpPr>
          <p:nvPr/>
        </p:nvSpPr>
        <p:spPr bwMode="auto">
          <a:xfrm>
            <a:off x="2141538" y="3746500"/>
            <a:ext cx="0" cy="170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cxnSp>
        <p:nvCxnSpPr>
          <p:cNvPr id="2318" name="AutoShape 270">
            <a:extLst>
              <a:ext uri="{FF2B5EF4-FFF2-40B4-BE49-F238E27FC236}">
                <a16:creationId xmlns:a16="http://schemas.microsoft.com/office/drawing/2014/main" id="{A241017B-C5F7-23D6-8989-48FAAE9EEF7B}"/>
              </a:ext>
            </a:extLst>
          </p:cNvPr>
          <p:cNvCxnSpPr>
            <a:cxnSpLocks noChangeShapeType="1"/>
            <a:stCxn id="2321" idx="0"/>
            <a:endCxn id="2297" idx="1"/>
          </p:cNvCxnSpPr>
          <p:nvPr/>
        </p:nvCxnSpPr>
        <p:spPr bwMode="auto">
          <a:xfrm flipV="1">
            <a:off x="7550150" y="1522413"/>
            <a:ext cx="236538" cy="47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19" name="AutoShape 271">
            <a:extLst>
              <a:ext uri="{FF2B5EF4-FFF2-40B4-BE49-F238E27FC236}">
                <a16:creationId xmlns:a16="http://schemas.microsoft.com/office/drawing/2014/main" id="{B01A360D-7ECB-6E1A-BCEC-AFF1A99E8A99}"/>
              </a:ext>
            </a:extLst>
          </p:cNvPr>
          <p:cNvCxnSpPr>
            <a:cxnSpLocks noChangeShapeType="1"/>
            <a:stCxn id="2317" idx="1"/>
            <a:endCxn id="2302" idx="1"/>
          </p:cNvCxnSpPr>
          <p:nvPr/>
        </p:nvCxnSpPr>
        <p:spPr bwMode="auto">
          <a:xfrm flipV="1">
            <a:off x="2141538" y="5445125"/>
            <a:ext cx="282575" cy="1746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20" name="AutoShape 272">
            <a:extLst>
              <a:ext uri="{FF2B5EF4-FFF2-40B4-BE49-F238E27FC236}">
                <a16:creationId xmlns:a16="http://schemas.microsoft.com/office/drawing/2014/main" id="{886024E7-E6E8-EA6F-1775-D7597631B830}"/>
              </a:ext>
            </a:extLst>
          </p:cNvPr>
          <p:cNvCxnSpPr>
            <a:cxnSpLocks noChangeShapeType="1"/>
            <a:stCxn id="2317" idx="0"/>
            <a:endCxn id="2300" idx="1"/>
          </p:cNvCxnSpPr>
          <p:nvPr/>
        </p:nvCxnSpPr>
        <p:spPr bwMode="auto">
          <a:xfrm>
            <a:off x="2141538" y="3732213"/>
            <a:ext cx="282575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21" name="Line 273">
            <a:extLst>
              <a:ext uri="{FF2B5EF4-FFF2-40B4-BE49-F238E27FC236}">
                <a16:creationId xmlns:a16="http://schemas.microsoft.com/office/drawing/2014/main" id="{0525646E-F69E-6B52-3EB4-FA7A83880449}"/>
              </a:ext>
            </a:extLst>
          </p:cNvPr>
          <p:cNvSpPr>
            <a:spLocks noChangeShapeType="1"/>
          </p:cNvSpPr>
          <p:nvPr/>
        </p:nvSpPr>
        <p:spPr bwMode="auto">
          <a:xfrm>
            <a:off x="7550150" y="1541463"/>
            <a:ext cx="0" cy="850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cxnSp>
        <p:nvCxnSpPr>
          <p:cNvPr id="2322" name="AutoShape 274">
            <a:extLst>
              <a:ext uri="{FF2B5EF4-FFF2-40B4-BE49-F238E27FC236}">
                <a16:creationId xmlns:a16="http://schemas.microsoft.com/office/drawing/2014/main" id="{11863A65-C55E-7B83-CEBA-69E6401BD0ED}"/>
              </a:ext>
            </a:extLst>
          </p:cNvPr>
          <p:cNvCxnSpPr>
            <a:cxnSpLocks noChangeShapeType="1"/>
            <a:stCxn id="2321" idx="1"/>
            <a:endCxn id="2296" idx="1"/>
          </p:cNvCxnSpPr>
          <p:nvPr/>
        </p:nvCxnSpPr>
        <p:spPr bwMode="auto">
          <a:xfrm flipV="1">
            <a:off x="7550150" y="2395538"/>
            <a:ext cx="236538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23" name="AutoShape 275">
            <a:extLst>
              <a:ext uri="{FF2B5EF4-FFF2-40B4-BE49-F238E27FC236}">
                <a16:creationId xmlns:a16="http://schemas.microsoft.com/office/drawing/2014/main" id="{8971943C-BCF0-E893-6A86-90E5E728EB48}"/>
              </a:ext>
            </a:extLst>
          </p:cNvPr>
          <p:cNvCxnSpPr>
            <a:cxnSpLocks noChangeShapeType="1"/>
            <a:stCxn id="2298" idx="3"/>
            <a:endCxn id="2307" idx="0"/>
          </p:cNvCxnSpPr>
          <p:nvPr/>
        </p:nvCxnSpPr>
        <p:spPr bwMode="auto">
          <a:xfrm flipV="1">
            <a:off x="6297613" y="1890713"/>
            <a:ext cx="1069975" cy="63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24" name="AutoShape 276">
            <a:extLst>
              <a:ext uri="{FF2B5EF4-FFF2-40B4-BE49-F238E27FC236}">
                <a16:creationId xmlns:a16="http://schemas.microsoft.com/office/drawing/2014/main" id="{5A9BF503-54E6-7C4E-0824-CE6BBC9B3545}"/>
              </a:ext>
            </a:extLst>
          </p:cNvPr>
          <p:cNvCxnSpPr>
            <a:cxnSpLocks noChangeShapeType="1"/>
            <a:stCxn id="2286" idx="2"/>
            <a:endCxn id="2310" idx="0"/>
          </p:cNvCxnSpPr>
          <p:nvPr/>
        </p:nvCxnSpPr>
        <p:spPr bwMode="auto">
          <a:xfrm>
            <a:off x="1946275" y="3330575"/>
            <a:ext cx="12700" cy="12509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25" name="Line 277">
            <a:extLst>
              <a:ext uri="{FF2B5EF4-FFF2-40B4-BE49-F238E27FC236}">
                <a16:creationId xmlns:a16="http://schemas.microsoft.com/office/drawing/2014/main" id="{05A71911-D76B-3C20-46B9-E1544B99DA5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41538" y="4300538"/>
            <a:ext cx="301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26" name="Line 278">
            <a:extLst>
              <a:ext uri="{FF2B5EF4-FFF2-40B4-BE49-F238E27FC236}">
                <a16:creationId xmlns:a16="http://schemas.microsoft.com/office/drawing/2014/main" id="{611DD68C-FA9A-F1F9-2A8B-9CBF330B273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35188" y="4884738"/>
            <a:ext cx="301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27" name="Text Box 279">
            <a:extLst>
              <a:ext uri="{FF2B5EF4-FFF2-40B4-BE49-F238E27FC236}">
                <a16:creationId xmlns:a16="http://schemas.microsoft.com/office/drawing/2014/main" id="{C11EA50E-11B1-ABAD-F3A2-381B58A73E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3688" y="3044825"/>
            <a:ext cx="700087" cy="355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/>
              <a:t> </a:t>
            </a:r>
            <a:r>
              <a:rPr lang="da-DK" altLang="en-US" sz="1600" b="1"/>
              <a:t>Field</a:t>
            </a:r>
            <a:r>
              <a:rPr lang="en-US" altLang="en-US" sz="1600" b="1"/>
              <a:t> </a:t>
            </a:r>
          </a:p>
        </p:txBody>
      </p:sp>
      <p:grpSp>
        <p:nvGrpSpPr>
          <p:cNvPr id="2328" name="Group 280">
            <a:extLst>
              <a:ext uri="{FF2B5EF4-FFF2-40B4-BE49-F238E27FC236}">
                <a16:creationId xmlns:a16="http://schemas.microsoft.com/office/drawing/2014/main" id="{4454065F-2A43-1188-673C-12F68907EB66}"/>
              </a:ext>
            </a:extLst>
          </p:cNvPr>
          <p:cNvGrpSpPr>
            <a:grpSpLocks/>
          </p:cNvGrpSpPr>
          <p:nvPr/>
        </p:nvGrpSpPr>
        <p:grpSpPr bwMode="auto">
          <a:xfrm>
            <a:off x="5614988" y="2870200"/>
            <a:ext cx="203200" cy="168275"/>
            <a:chOff x="1918" y="3762"/>
            <a:chExt cx="128" cy="106"/>
          </a:xfrm>
        </p:grpSpPr>
        <p:sp>
          <p:nvSpPr>
            <p:cNvPr id="2329" name="Line 281">
              <a:extLst>
                <a:ext uri="{FF2B5EF4-FFF2-40B4-BE49-F238E27FC236}">
                  <a16:creationId xmlns:a16="http://schemas.microsoft.com/office/drawing/2014/main" id="{17341611-CB43-2C04-D03A-1703ADDBAA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330" name="Line 282">
              <a:extLst>
                <a:ext uri="{FF2B5EF4-FFF2-40B4-BE49-F238E27FC236}">
                  <a16:creationId xmlns:a16="http://schemas.microsoft.com/office/drawing/2014/main" id="{83BF725E-2809-F603-61B5-8BB36029D7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cxnSp>
        <p:nvCxnSpPr>
          <p:cNvPr id="2331" name="AutoShape 283">
            <a:extLst>
              <a:ext uri="{FF2B5EF4-FFF2-40B4-BE49-F238E27FC236}">
                <a16:creationId xmlns:a16="http://schemas.microsoft.com/office/drawing/2014/main" id="{D6F6C5FB-BD77-89A7-0720-4B2E0192908D}"/>
              </a:ext>
            </a:extLst>
          </p:cNvPr>
          <p:cNvCxnSpPr>
            <a:cxnSpLocks noChangeShapeType="1"/>
            <a:stCxn id="2327" idx="0"/>
            <a:endCxn id="2295" idx="2"/>
          </p:cNvCxnSpPr>
          <p:nvPr/>
        </p:nvCxnSpPr>
        <p:spPr bwMode="auto">
          <a:xfrm flipH="1" flipV="1">
            <a:off x="5722938" y="2759075"/>
            <a:ext cx="1587" cy="2667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32" name="AutoShape 284">
            <a:extLst>
              <a:ext uri="{FF2B5EF4-FFF2-40B4-BE49-F238E27FC236}">
                <a16:creationId xmlns:a16="http://schemas.microsoft.com/office/drawing/2014/main" id="{09383DF0-2CCA-E39D-A144-2F48084FE6A5}"/>
              </a:ext>
            </a:extLst>
          </p:cNvPr>
          <p:cNvCxnSpPr>
            <a:cxnSpLocks noChangeShapeType="1"/>
            <a:stCxn id="2285" idx="3"/>
            <a:endCxn id="2298" idx="1"/>
          </p:cNvCxnSpPr>
          <p:nvPr/>
        </p:nvCxnSpPr>
        <p:spPr bwMode="auto">
          <a:xfrm flipV="1">
            <a:off x="2274888" y="1897063"/>
            <a:ext cx="2881312" cy="95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35" name="Text Box 287">
            <a:extLst>
              <a:ext uri="{FF2B5EF4-FFF2-40B4-BE49-F238E27FC236}">
                <a16:creationId xmlns:a16="http://schemas.microsoft.com/office/drawing/2014/main" id="{1EC844B9-D5DB-F821-82DB-27A5121D9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1025" y="3116263"/>
            <a:ext cx="48577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400" noProof="1"/>
              <a:t>Form</a:t>
            </a:r>
          </a:p>
        </p:txBody>
      </p:sp>
      <p:sp>
        <p:nvSpPr>
          <p:cNvPr id="2336" name="Text Box 288">
            <a:extLst>
              <a:ext uri="{FF2B5EF4-FFF2-40B4-BE49-F238E27FC236}">
                <a16:creationId xmlns:a16="http://schemas.microsoft.com/office/drawing/2014/main" id="{D99273DB-D596-9ACF-96A0-877A059F5992}"/>
              </a:ext>
            </a:extLst>
          </p:cNvPr>
          <p:cNvSpPr txBox="1">
            <a:spLocks noChangeArrowheads="1"/>
          </p:cNvSpPr>
          <p:nvPr/>
        </p:nvSpPr>
        <p:spPr bwMode="auto">
          <a:xfrm rot="-32680">
            <a:off x="1274763" y="1392238"/>
            <a:ext cx="57467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400" noProof="1"/>
              <a:t>Forms</a:t>
            </a:r>
          </a:p>
        </p:txBody>
      </p:sp>
      <p:sp>
        <p:nvSpPr>
          <p:cNvPr id="2337" name="Text Box 289">
            <a:extLst>
              <a:ext uri="{FF2B5EF4-FFF2-40B4-BE49-F238E27FC236}">
                <a16:creationId xmlns:a16="http://schemas.microsoft.com/office/drawing/2014/main" id="{28FF756B-2183-C39C-61EE-45B293F552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" y="2062163"/>
            <a:ext cx="1255713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noProof="1"/>
              <a:t>Name,</a:t>
            </a:r>
          </a:p>
          <a:p>
            <a:r>
              <a:rPr lang="en-GB" altLang="en-US" sz="1400" noProof="1"/>
              <a:t>RecordSource,</a:t>
            </a:r>
          </a:p>
          <a:p>
            <a:r>
              <a:rPr lang="en-GB" altLang="en-US" sz="1400" noProof="1"/>
              <a:t>Events</a:t>
            </a:r>
          </a:p>
        </p:txBody>
      </p:sp>
      <p:sp>
        <p:nvSpPr>
          <p:cNvPr id="2338" name="Text Box 290">
            <a:extLst>
              <a:ext uri="{FF2B5EF4-FFF2-40B4-BE49-F238E27FC236}">
                <a16:creationId xmlns:a16="http://schemas.microsoft.com/office/drawing/2014/main" id="{C0E4942A-3B12-08FD-B876-03BC50C381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550" y="3392488"/>
            <a:ext cx="9017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GB" altLang="en-US" sz="1400" noProof="1"/>
              <a:t>Name,</a:t>
            </a:r>
          </a:p>
          <a:p>
            <a:r>
              <a:rPr lang="en-GB" altLang="en-US" sz="1400" noProof="1"/>
              <a:t>Position ...</a:t>
            </a:r>
          </a:p>
        </p:txBody>
      </p:sp>
      <p:sp>
        <p:nvSpPr>
          <p:cNvPr id="2339" name="Line 291">
            <a:extLst>
              <a:ext uri="{FF2B5EF4-FFF2-40B4-BE49-F238E27FC236}">
                <a16:creationId xmlns:a16="http://schemas.microsoft.com/office/drawing/2014/main" id="{2F2B0476-90D5-B9C5-EE75-DB4AE99002C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27163" y="2041525"/>
            <a:ext cx="346075" cy="257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40" name="Line 292">
            <a:extLst>
              <a:ext uri="{FF2B5EF4-FFF2-40B4-BE49-F238E27FC236}">
                <a16:creationId xmlns:a16="http://schemas.microsoft.com/office/drawing/2014/main" id="{F6353998-5C23-9F43-06C1-FEAED4727BB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27163" y="3248025"/>
            <a:ext cx="225425" cy="320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41" name="Line 293">
            <a:extLst>
              <a:ext uri="{FF2B5EF4-FFF2-40B4-BE49-F238E27FC236}">
                <a16:creationId xmlns:a16="http://schemas.microsoft.com/office/drawing/2014/main" id="{765F6377-4884-D842-101F-967DFEA80D9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425825" y="3724275"/>
            <a:ext cx="257175" cy="114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42" name="Line 294">
            <a:extLst>
              <a:ext uri="{FF2B5EF4-FFF2-40B4-BE49-F238E27FC236}">
                <a16:creationId xmlns:a16="http://schemas.microsoft.com/office/drawing/2014/main" id="{D2570934-CCEF-4E43-41E9-8E14F282792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451225" y="4186238"/>
            <a:ext cx="257175" cy="114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43" name="Text Box 295">
            <a:extLst>
              <a:ext uri="{FF2B5EF4-FFF2-40B4-BE49-F238E27FC236}">
                <a16:creationId xmlns:a16="http://schemas.microsoft.com/office/drawing/2014/main" id="{ED24430C-D176-0C40-8469-DA480A1928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1225" y="1312863"/>
            <a:ext cx="5461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400" noProof="1"/>
              <a:t>Name</a:t>
            </a:r>
          </a:p>
        </p:txBody>
      </p:sp>
      <p:sp>
        <p:nvSpPr>
          <p:cNvPr id="2344" name="Line 296">
            <a:extLst>
              <a:ext uri="{FF2B5EF4-FFF2-40B4-BE49-F238E27FC236}">
                <a16:creationId xmlns:a16="http://schemas.microsoft.com/office/drawing/2014/main" id="{F95B1E1F-664B-8DC6-7598-A381411CF8E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273675" y="1535113"/>
            <a:ext cx="165100" cy="2047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46" name="Freeform 298">
            <a:extLst>
              <a:ext uri="{FF2B5EF4-FFF2-40B4-BE49-F238E27FC236}">
                <a16:creationId xmlns:a16="http://schemas.microsoft.com/office/drawing/2014/main" id="{E9E24921-119A-52C6-DD88-EB0A2CAE902C}"/>
              </a:ext>
            </a:extLst>
          </p:cNvPr>
          <p:cNvSpPr>
            <a:spLocks/>
          </p:cNvSpPr>
          <p:nvPr/>
        </p:nvSpPr>
        <p:spPr bwMode="auto">
          <a:xfrm>
            <a:off x="3517900" y="2006600"/>
            <a:ext cx="1676400" cy="2882900"/>
          </a:xfrm>
          <a:custGeom>
            <a:avLst/>
            <a:gdLst>
              <a:gd name="T0" fmla="*/ 0 w 1056"/>
              <a:gd name="T1" fmla="*/ 1816 h 1816"/>
              <a:gd name="T2" fmla="*/ 696 w 1056"/>
              <a:gd name="T3" fmla="*/ 960 h 1816"/>
              <a:gd name="T4" fmla="*/ 1056 w 1056"/>
              <a:gd name="T5" fmla="*/ 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6" h="1816">
                <a:moveTo>
                  <a:pt x="0" y="1816"/>
                </a:moveTo>
                <a:cubicBezTo>
                  <a:pt x="800" y="1816"/>
                  <a:pt x="712" y="1272"/>
                  <a:pt x="696" y="960"/>
                </a:cubicBezTo>
                <a:cubicBezTo>
                  <a:pt x="680" y="648"/>
                  <a:pt x="488" y="88"/>
                  <a:pt x="1056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47" name="Text Box 299">
            <a:extLst>
              <a:ext uri="{FF2B5EF4-FFF2-40B4-BE49-F238E27FC236}">
                <a16:creationId xmlns:a16="http://schemas.microsoft.com/office/drawing/2014/main" id="{FEB42F9B-6755-CBDE-3A81-44AA877AE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4116388"/>
            <a:ext cx="1492250" cy="425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 anchor="ctr">
            <a:spAutoFit/>
          </a:bodyPr>
          <a:lstStyle/>
          <a:p>
            <a:r>
              <a:rPr lang="en-GB" altLang="en-US" sz="1400" noProof="1"/>
              <a:t>ControlSource, </a:t>
            </a:r>
          </a:p>
          <a:p>
            <a:r>
              <a:rPr lang="da-DK" altLang="en-US" sz="1400"/>
              <a:t>Value, </a:t>
            </a:r>
            <a:r>
              <a:rPr lang="da-DK" altLang="en-US" sz="1400" noProof="1"/>
              <a:t>Locked . . .</a:t>
            </a:r>
          </a:p>
        </p:txBody>
      </p:sp>
      <p:sp>
        <p:nvSpPr>
          <p:cNvPr id="2348" name="Text Box 300">
            <a:extLst>
              <a:ext uri="{FF2B5EF4-FFF2-40B4-BE49-F238E27FC236}">
                <a16:creationId xmlns:a16="http://schemas.microsoft.com/office/drawing/2014/main" id="{50B541C5-415F-CEE0-271C-EA401992B2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1100" y="3706813"/>
            <a:ext cx="3255963" cy="212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 anchor="ctr">
            <a:spAutoFit/>
          </a:bodyPr>
          <a:lstStyle/>
          <a:p>
            <a:r>
              <a:rPr lang="en-GB" altLang="en-US" sz="1400" noProof="1"/>
              <a:t>Form, SourceObject, LinkChildFields . . .</a:t>
            </a:r>
          </a:p>
        </p:txBody>
      </p:sp>
      <p:sp>
        <p:nvSpPr>
          <p:cNvPr id="2350" name="Text Box 302">
            <a:extLst>
              <a:ext uri="{FF2B5EF4-FFF2-40B4-BE49-F238E27FC236}">
                <a16:creationId xmlns:a16="http://schemas.microsoft.com/office/drawing/2014/main" id="{BCF6229B-C4FC-9D0A-62F7-B9CE780B0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u="sng">
                <a:latin typeface="Arial" panose="020B0604020202020204" pitchFamily="34" charset="0"/>
              </a:rPr>
              <a:t>Fig 5.1A  The objects in Access</a:t>
            </a:r>
          </a:p>
        </p:txBody>
      </p:sp>
      <p:sp>
        <p:nvSpPr>
          <p:cNvPr id="2351" name="Text Box 303">
            <a:extLst>
              <a:ext uri="{FF2B5EF4-FFF2-40B4-BE49-F238E27FC236}">
                <a16:creationId xmlns:a16="http://schemas.microsoft.com/office/drawing/2014/main" id="{843C5FF5-F70D-E20D-821A-D19E69A76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3" y="831850"/>
            <a:ext cx="1012825" cy="355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/>
              <a:t>Database</a:t>
            </a:r>
          </a:p>
        </p:txBody>
      </p:sp>
      <p:sp>
        <p:nvSpPr>
          <p:cNvPr id="2352" name="Text Box 304">
            <a:extLst>
              <a:ext uri="{FF2B5EF4-FFF2-40B4-BE49-F238E27FC236}">
                <a16:creationId xmlns:a16="http://schemas.microsoft.com/office/drawing/2014/main" id="{FDA332DC-3B29-FE31-7DC7-9649EB1A43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0075" y="5637213"/>
            <a:ext cx="448786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GB" altLang="en-US" sz="1600" b="1" noProof="1"/>
              <a:t>Forms ! frmFindStay !  txtName.Value = “abc”</a:t>
            </a:r>
          </a:p>
        </p:txBody>
      </p:sp>
      <p:sp>
        <p:nvSpPr>
          <p:cNvPr id="2353" name="Text Box 305">
            <a:extLst>
              <a:ext uri="{FF2B5EF4-FFF2-40B4-BE49-F238E27FC236}">
                <a16:creationId xmlns:a16="http://schemas.microsoft.com/office/drawing/2014/main" id="{DE28E6BE-20F0-F131-31A5-3FEE20E629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9325" y="6027738"/>
            <a:ext cx="54086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GB" altLang="en-US" sz="1600" b="1" noProof="1"/>
              <a:t>Forms ! frmFindStay!   subStayList.Form ! stayID.Value</a:t>
            </a:r>
          </a:p>
        </p:txBody>
      </p:sp>
      <p:sp>
        <p:nvSpPr>
          <p:cNvPr id="2355" name="Text Box 307">
            <a:extLst>
              <a:ext uri="{FF2B5EF4-FFF2-40B4-BE49-F238E27FC236}">
                <a16:creationId xmlns:a16="http://schemas.microsoft.com/office/drawing/2014/main" id="{2F32152D-8758-9E38-292E-3185ECE0A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4438" y="5013325"/>
            <a:ext cx="10287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GB" altLang="en-US" sz="1400" noProof="1"/>
              <a:t>Named item</a:t>
            </a:r>
          </a:p>
          <a:p>
            <a:r>
              <a:rPr lang="en-GB" altLang="en-US" sz="1400" noProof="1"/>
              <a:t>in collection</a:t>
            </a:r>
          </a:p>
        </p:txBody>
      </p:sp>
      <p:sp>
        <p:nvSpPr>
          <p:cNvPr id="2357" name="AutoShape 309">
            <a:extLst>
              <a:ext uri="{FF2B5EF4-FFF2-40B4-BE49-F238E27FC236}">
                <a16:creationId xmlns:a16="http://schemas.microsoft.com/office/drawing/2014/main" id="{E2327ED2-DBFC-2AD5-CD44-2F0CF5E5CF62}"/>
              </a:ext>
            </a:extLst>
          </p:cNvPr>
          <p:cNvSpPr>
            <a:spLocks/>
          </p:cNvSpPr>
          <p:nvPr/>
        </p:nvSpPr>
        <p:spPr bwMode="auto">
          <a:xfrm rot="-5400000">
            <a:off x="6773069" y="4382294"/>
            <a:ext cx="146050" cy="1141412"/>
          </a:xfrm>
          <a:prstGeom prst="leftBrace">
            <a:avLst>
              <a:gd name="adj1" fmla="val 9501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58" name="AutoShape 310">
            <a:extLst>
              <a:ext uri="{FF2B5EF4-FFF2-40B4-BE49-F238E27FC236}">
                <a16:creationId xmlns:a16="http://schemas.microsoft.com/office/drawing/2014/main" id="{B36AAFD1-468C-37F6-C3E6-C6A8CDE535C9}"/>
              </a:ext>
            </a:extLst>
          </p:cNvPr>
          <p:cNvSpPr>
            <a:spLocks/>
          </p:cNvSpPr>
          <p:nvPr/>
        </p:nvSpPr>
        <p:spPr bwMode="auto">
          <a:xfrm rot="-5400000">
            <a:off x="7916863" y="4543425"/>
            <a:ext cx="141287" cy="823913"/>
          </a:xfrm>
          <a:prstGeom prst="leftBrace">
            <a:avLst>
              <a:gd name="adj1" fmla="val 4859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grpSp>
        <p:nvGrpSpPr>
          <p:cNvPr id="2360" name="Group 312">
            <a:extLst>
              <a:ext uri="{FF2B5EF4-FFF2-40B4-BE49-F238E27FC236}">
                <a16:creationId xmlns:a16="http://schemas.microsoft.com/office/drawing/2014/main" id="{C925BF5A-6B87-5961-A85E-B861474C1C65}"/>
              </a:ext>
            </a:extLst>
          </p:cNvPr>
          <p:cNvGrpSpPr>
            <a:grpSpLocks/>
          </p:cNvGrpSpPr>
          <p:nvPr/>
        </p:nvGrpSpPr>
        <p:grpSpPr bwMode="auto">
          <a:xfrm rot="5400000" flipH="1">
            <a:off x="2232026" y="1819275"/>
            <a:ext cx="203200" cy="168275"/>
            <a:chOff x="1918" y="3762"/>
            <a:chExt cx="128" cy="106"/>
          </a:xfrm>
        </p:grpSpPr>
        <p:sp>
          <p:nvSpPr>
            <p:cNvPr id="2361" name="Line 313">
              <a:extLst>
                <a:ext uri="{FF2B5EF4-FFF2-40B4-BE49-F238E27FC236}">
                  <a16:creationId xmlns:a16="http://schemas.microsoft.com/office/drawing/2014/main" id="{9B975673-61A6-E755-DFDA-57D2347DB0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362" name="Line 314">
              <a:extLst>
                <a:ext uri="{FF2B5EF4-FFF2-40B4-BE49-F238E27FC236}">
                  <a16:creationId xmlns:a16="http://schemas.microsoft.com/office/drawing/2014/main" id="{C819DAA0-AC88-E6E3-12C0-A0791CB6E0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2366" name="Group 318">
            <a:extLst>
              <a:ext uri="{FF2B5EF4-FFF2-40B4-BE49-F238E27FC236}">
                <a16:creationId xmlns:a16="http://schemas.microsoft.com/office/drawing/2014/main" id="{602E4A06-F6E6-0C86-03A2-E4448108AB78}"/>
              </a:ext>
            </a:extLst>
          </p:cNvPr>
          <p:cNvGrpSpPr>
            <a:grpSpLocks/>
          </p:cNvGrpSpPr>
          <p:nvPr/>
        </p:nvGrpSpPr>
        <p:grpSpPr bwMode="auto">
          <a:xfrm rot="5400000" flipH="1">
            <a:off x="3497263" y="4806950"/>
            <a:ext cx="203200" cy="168275"/>
            <a:chOff x="1918" y="3762"/>
            <a:chExt cx="128" cy="106"/>
          </a:xfrm>
        </p:grpSpPr>
        <p:sp>
          <p:nvSpPr>
            <p:cNvPr id="2367" name="Line 319">
              <a:extLst>
                <a:ext uri="{FF2B5EF4-FFF2-40B4-BE49-F238E27FC236}">
                  <a16:creationId xmlns:a16="http://schemas.microsoft.com/office/drawing/2014/main" id="{EA9EBD6D-9F8A-4A56-8764-9710B8F420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368" name="Line 320">
              <a:extLst>
                <a:ext uri="{FF2B5EF4-FFF2-40B4-BE49-F238E27FC236}">
                  <a16:creationId xmlns:a16="http://schemas.microsoft.com/office/drawing/2014/main" id="{4AC5A123-55DD-3143-14E1-43F505D76D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372" name="Text Box 324">
            <a:extLst>
              <a:ext uri="{FF2B5EF4-FFF2-40B4-BE49-F238E27FC236}">
                <a16:creationId xmlns:a16="http://schemas.microsoft.com/office/drawing/2014/main" id="{76AEE9B6-1F7E-159B-873A-43B5DE3D8F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3514725"/>
            <a:ext cx="122555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da-DK" altLang="en-US" sz="1400"/>
              <a:t>Name, type</a:t>
            </a:r>
            <a:r>
              <a:rPr lang="da-DK" altLang="en-US" sz="1400" noProof="1"/>
              <a:t>, ...</a:t>
            </a:r>
          </a:p>
        </p:txBody>
      </p:sp>
      <p:sp>
        <p:nvSpPr>
          <p:cNvPr id="2373" name="Text Box 325">
            <a:extLst>
              <a:ext uri="{FF2B5EF4-FFF2-40B4-BE49-F238E27FC236}">
                <a16:creationId xmlns:a16="http://schemas.microsoft.com/office/drawing/2014/main" id="{D34AF877-2393-829F-5B8C-B94AFC74F23B}"/>
              </a:ext>
            </a:extLst>
          </p:cNvPr>
          <p:cNvSpPr txBox="1">
            <a:spLocks noChangeArrowheads="1"/>
          </p:cNvSpPr>
          <p:nvPr/>
        </p:nvSpPr>
        <p:spPr bwMode="auto">
          <a:xfrm rot="-32680">
            <a:off x="1957388" y="2563813"/>
            <a:ext cx="73342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400" noProof="1"/>
              <a:t>Controls</a:t>
            </a:r>
          </a:p>
        </p:txBody>
      </p:sp>
      <p:sp>
        <p:nvSpPr>
          <p:cNvPr id="2374" name="Freeform 326">
            <a:extLst>
              <a:ext uri="{FF2B5EF4-FFF2-40B4-BE49-F238E27FC236}">
                <a16:creationId xmlns:a16="http://schemas.microsoft.com/office/drawing/2014/main" id="{104AD0B2-4526-E820-C09D-1C0CF71EE981}"/>
              </a:ext>
            </a:extLst>
          </p:cNvPr>
          <p:cNvSpPr>
            <a:spLocks/>
          </p:cNvSpPr>
          <p:nvPr/>
        </p:nvSpPr>
        <p:spPr bwMode="auto">
          <a:xfrm>
            <a:off x="2273300" y="2082800"/>
            <a:ext cx="838200" cy="1473200"/>
          </a:xfrm>
          <a:custGeom>
            <a:avLst/>
            <a:gdLst>
              <a:gd name="T0" fmla="*/ 528 w 528"/>
              <a:gd name="T1" fmla="*/ 928 h 928"/>
              <a:gd name="T2" fmla="*/ 0 w 528"/>
              <a:gd name="T3" fmla="*/ 0 h 92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28" h="928">
                <a:moveTo>
                  <a:pt x="528" y="928"/>
                </a:moveTo>
                <a:cubicBezTo>
                  <a:pt x="513" y="318"/>
                  <a:pt x="232" y="144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75" name="Text Box 327">
            <a:extLst>
              <a:ext uri="{FF2B5EF4-FFF2-40B4-BE49-F238E27FC236}">
                <a16:creationId xmlns:a16="http://schemas.microsoft.com/office/drawing/2014/main" id="{46483D21-98ED-2FD2-EE1E-513BCBEACE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7225" y="2674938"/>
            <a:ext cx="42862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400" noProof="1"/>
              <a:t>SQL</a:t>
            </a:r>
          </a:p>
        </p:txBody>
      </p:sp>
      <p:sp>
        <p:nvSpPr>
          <p:cNvPr id="2376" name="Line 328">
            <a:extLst>
              <a:ext uri="{FF2B5EF4-FFF2-40B4-BE49-F238E27FC236}">
                <a16:creationId xmlns:a16="http://schemas.microsoft.com/office/drawing/2014/main" id="{6E80B798-C1BE-DF95-6C27-C13CBA7C5DE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404100" y="3346450"/>
            <a:ext cx="0" cy="276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77" name="Line 329">
            <a:extLst>
              <a:ext uri="{FF2B5EF4-FFF2-40B4-BE49-F238E27FC236}">
                <a16:creationId xmlns:a16="http://schemas.microsoft.com/office/drawing/2014/main" id="{A20DACD8-D0E3-5259-FC34-3237D2454E9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218488" y="2540000"/>
            <a:ext cx="0" cy="276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78" name="Line 330">
            <a:extLst>
              <a:ext uri="{FF2B5EF4-FFF2-40B4-BE49-F238E27FC236}">
                <a16:creationId xmlns:a16="http://schemas.microsoft.com/office/drawing/2014/main" id="{71586F9B-49C8-0861-69A4-F5ED4BAF8E7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425825" y="4997450"/>
            <a:ext cx="257175" cy="114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379" name="Text Box 331">
            <a:extLst>
              <a:ext uri="{FF2B5EF4-FFF2-40B4-BE49-F238E27FC236}">
                <a16:creationId xmlns:a16="http://schemas.microsoft.com/office/drawing/2014/main" id="{71B29C66-1A95-DCFE-885C-9EB339B4D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3000" y="4927600"/>
            <a:ext cx="1492250" cy="425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 anchor="ctr">
            <a:spAutoFit/>
          </a:bodyPr>
          <a:lstStyle/>
          <a:p>
            <a:r>
              <a:rPr lang="en-GB" altLang="en-US" sz="1400" noProof="1"/>
              <a:t>ControlSource, </a:t>
            </a:r>
          </a:p>
          <a:p>
            <a:r>
              <a:rPr lang="da-DK" altLang="en-US" sz="1400"/>
              <a:t>Value, </a:t>
            </a:r>
            <a:r>
              <a:rPr lang="da-DK" altLang="en-US" sz="1400" noProof="1"/>
              <a:t>Locked . . .</a:t>
            </a:r>
          </a:p>
        </p:txBody>
      </p:sp>
      <p:sp>
        <p:nvSpPr>
          <p:cNvPr id="2380" name="Text Box 332">
            <a:extLst>
              <a:ext uri="{FF2B5EF4-FFF2-40B4-BE49-F238E27FC236}">
                <a16:creationId xmlns:a16="http://schemas.microsoft.com/office/drawing/2014/main" id="{460ED60E-4F3C-F6DF-C311-A835295105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8413" y="5049838"/>
            <a:ext cx="74295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GB" altLang="en-US" sz="1400" noProof="1"/>
              <a:t>Property</a:t>
            </a:r>
          </a:p>
        </p:txBody>
      </p:sp>
      <p:sp>
        <p:nvSpPr>
          <p:cNvPr id="2381" name="Oval 333">
            <a:extLst>
              <a:ext uri="{FF2B5EF4-FFF2-40B4-BE49-F238E27FC236}">
                <a16:creationId xmlns:a16="http://schemas.microsoft.com/office/drawing/2014/main" id="{5B966568-CD91-B213-8472-CFBCC7949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063" y="1211263"/>
            <a:ext cx="101600" cy="1016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382" name="Oval 334">
            <a:extLst>
              <a:ext uri="{FF2B5EF4-FFF2-40B4-BE49-F238E27FC236}">
                <a16:creationId xmlns:a16="http://schemas.microsoft.com/office/drawing/2014/main" id="{05705AE3-315D-CA8D-60E9-8ECE793B25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1563" y="2111375"/>
            <a:ext cx="101600" cy="1016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383" name="Oval 335">
            <a:extLst>
              <a:ext uri="{FF2B5EF4-FFF2-40B4-BE49-F238E27FC236}">
                <a16:creationId xmlns:a16="http://schemas.microsoft.com/office/drawing/2014/main" id="{35E8ADA2-6A8D-82DE-E280-177BD7264D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3368675"/>
            <a:ext cx="101600" cy="1016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384" name="Text Box 336">
            <a:extLst>
              <a:ext uri="{FF2B5EF4-FFF2-40B4-BE49-F238E27FC236}">
                <a16:creationId xmlns:a16="http://schemas.microsoft.com/office/drawing/2014/main" id="{F5E75A8F-0507-B75E-2B4A-FCF880D8E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9563" y="4083050"/>
            <a:ext cx="3508375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r"/>
            <a:r>
              <a:rPr lang="en-GB" altLang="en-US" sz="1600" b="1" noProof="1"/>
              <a:t>Forms(0)</a:t>
            </a:r>
          </a:p>
          <a:p>
            <a:pPr algn="r"/>
            <a:r>
              <a:rPr lang="en-GB" altLang="en-US" sz="1600" b="1" noProof="1"/>
              <a:t>Forms(“frmFindStay”)</a:t>
            </a:r>
          </a:p>
          <a:p>
            <a:pPr algn="r"/>
            <a:r>
              <a:rPr lang="en-GB" altLang="en-US" sz="1600" b="1" noProof="1"/>
              <a:t>Forms ! frmFindStay . Caption = . . .</a:t>
            </a:r>
          </a:p>
        </p:txBody>
      </p:sp>
      <p:grpSp>
        <p:nvGrpSpPr>
          <p:cNvPr id="2385" name="Group 337">
            <a:extLst>
              <a:ext uri="{FF2B5EF4-FFF2-40B4-BE49-F238E27FC236}">
                <a16:creationId xmlns:a16="http://schemas.microsoft.com/office/drawing/2014/main" id="{4ECA2E6B-7CD6-815A-3C9A-57A72FA565DE}"/>
              </a:ext>
            </a:extLst>
          </p:cNvPr>
          <p:cNvGrpSpPr>
            <a:grpSpLocks/>
          </p:cNvGrpSpPr>
          <p:nvPr/>
        </p:nvGrpSpPr>
        <p:grpSpPr bwMode="auto">
          <a:xfrm>
            <a:off x="5614988" y="2212975"/>
            <a:ext cx="203200" cy="168275"/>
            <a:chOff x="1918" y="3762"/>
            <a:chExt cx="128" cy="106"/>
          </a:xfrm>
        </p:grpSpPr>
        <p:sp>
          <p:nvSpPr>
            <p:cNvPr id="2386" name="Line 338">
              <a:extLst>
                <a:ext uri="{FF2B5EF4-FFF2-40B4-BE49-F238E27FC236}">
                  <a16:creationId xmlns:a16="http://schemas.microsoft.com/office/drawing/2014/main" id="{6F91CB41-F631-248A-BB97-623E896142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387" name="Line 339">
              <a:extLst>
                <a:ext uri="{FF2B5EF4-FFF2-40B4-BE49-F238E27FC236}">
                  <a16:creationId xmlns:a16="http://schemas.microsoft.com/office/drawing/2014/main" id="{F9A34288-3EBF-AC72-0AE1-FB2ED2C099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388" name="Text Box 340">
            <a:extLst>
              <a:ext uri="{FF2B5EF4-FFF2-40B4-BE49-F238E27FC236}">
                <a16:creationId xmlns:a16="http://schemas.microsoft.com/office/drawing/2014/main" id="{10E96778-3549-AEA5-ECA2-47A98B47F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5713" y="2319338"/>
            <a:ext cx="62388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400" noProof="1"/>
              <a:t>current</a:t>
            </a:r>
          </a:p>
          <a:p>
            <a:pPr algn="ctr"/>
            <a:r>
              <a:rPr lang="en-GB" altLang="en-US" sz="1400" noProof="1"/>
              <a:t>record</a:t>
            </a:r>
          </a:p>
        </p:txBody>
      </p:sp>
      <p:sp>
        <p:nvSpPr>
          <p:cNvPr id="2389" name="Freeform 341">
            <a:extLst>
              <a:ext uri="{FF2B5EF4-FFF2-40B4-BE49-F238E27FC236}">
                <a16:creationId xmlns:a16="http://schemas.microsoft.com/office/drawing/2014/main" id="{52BE0313-2EC6-0FB1-B2F0-283085EB7B95}"/>
              </a:ext>
            </a:extLst>
          </p:cNvPr>
          <p:cNvSpPr>
            <a:spLocks/>
          </p:cNvSpPr>
          <p:nvPr/>
        </p:nvSpPr>
        <p:spPr bwMode="auto">
          <a:xfrm>
            <a:off x="6197600" y="2057400"/>
            <a:ext cx="254000" cy="533400"/>
          </a:xfrm>
          <a:custGeom>
            <a:avLst/>
            <a:gdLst>
              <a:gd name="T0" fmla="*/ 0 w 160"/>
              <a:gd name="T1" fmla="*/ 336 h 336"/>
              <a:gd name="T2" fmla="*/ 50 w 160"/>
              <a:gd name="T3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0" h="336">
                <a:moveTo>
                  <a:pt x="0" y="336"/>
                </a:moveTo>
                <a:cubicBezTo>
                  <a:pt x="160" y="232"/>
                  <a:pt x="146" y="120"/>
                  <a:pt x="5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90" name="Text Box 342">
            <a:extLst>
              <a:ext uri="{FF2B5EF4-FFF2-40B4-BE49-F238E27FC236}">
                <a16:creationId xmlns:a16="http://schemas.microsoft.com/office/drawing/2014/main" id="{4F5CD465-392C-47E4-379E-6E99099CE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700" y="4927600"/>
            <a:ext cx="946150" cy="355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/>
              <a:t>Property</a:t>
            </a:r>
          </a:p>
        </p:txBody>
      </p:sp>
      <p:sp>
        <p:nvSpPr>
          <p:cNvPr id="2391" name="Freeform 343">
            <a:extLst>
              <a:ext uri="{FF2B5EF4-FFF2-40B4-BE49-F238E27FC236}">
                <a16:creationId xmlns:a16="http://schemas.microsoft.com/office/drawing/2014/main" id="{B546F4EE-8464-A7D5-E26C-520CB894EC86}"/>
              </a:ext>
            </a:extLst>
          </p:cNvPr>
          <p:cNvSpPr>
            <a:spLocks/>
          </p:cNvSpPr>
          <p:nvPr/>
        </p:nvSpPr>
        <p:spPr bwMode="auto">
          <a:xfrm>
            <a:off x="1079500" y="3314700"/>
            <a:ext cx="711200" cy="1600200"/>
          </a:xfrm>
          <a:custGeom>
            <a:avLst/>
            <a:gdLst>
              <a:gd name="T0" fmla="*/ 0 w 448"/>
              <a:gd name="T1" fmla="*/ 1008 h 1008"/>
              <a:gd name="T2" fmla="*/ 448 w 448"/>
              <a:gd name="T3" fmla="*/ 0 h 100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48" h="1008">
                <a:moveTo>
                  <a:pt x="0" y="1008"/>
                </a:moveTo>
                <a:cubicBezTo>
                  <a:pt x="0" y="536"/>
                  <a:pt x="432" y="544"/>
                  <a:pt x="448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392" name="Group 344">
            <a:extLst>
              <a:ext uri="{FF2B5EF4-FFF2-40B4-BE49-F238E27FC236}">
                <a16:creationId xmlns:a16="http://schemas.microsoft.com/office/drawing/2014/main" id="{14A5C649-7D71-38F4-93FF-22E692BA2FEB}"/>
              </a:ext>
            </a:extLst>
          </p:cNvPr>
          <p:cNvGrpSpPr>
            <a:grpSpLocks/>
          </p:cNvGrpSpPr>
          <p:nvPr/>
        </p:nvGrpSpPr>
        <p:grpSpPr bwMode="auto">
          <a:xfrm>
            <a:off x="977900" y="4762500"/>
            <a:ext cx="203200" cy="168275"/>
            <a:chOff x="1918" y="3762"/>
            <a:chExt cx="128" cy="106"/>
          </a:xfrm>
        </p:grpSpPr>
        <p:sp>
          <p:nvSpPr>
            <p:cNvPr id="2393" name="Line 345">
              <a:extLst>
                <a:ext uri="{FF2B5EF4-FFF2-40B4-BE49-F238E27FC236}">
                  <a16:creationId xmlns:a16="http://schemas.microsoft.com/office/drawing/2014/main" id="{1095055B-25D9-1BC0-FF23-D8BF0A20F4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394" name="Line 346">
              <a:extLst>
                <a:ext uri="{FF2B5EF4-FFF2-40B4-BE49-F238E27FC236}">
                  <a16:creationId xmlns:a16="http://schemas.microsoft.com/office/drawing/2014/main" id="{75355D36-9AB2-2D6B-B4F6-1BA8A4B911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395" name="Text Box 347">
            <a:extLst>
              <a:ext uri="{FF2B5EF4-FFF2-40B4-BE49-F238E27FC236}">
                <a16:creationId xmlns:a16="http://schemas.microsoft.com/office/drawing/2014/main" id="{B44BD748-24C0-6AA9-441C-514213B08255}"/>
              </a:ext>
            </a:extLst>
          </p:cNvPr>
          <p:cNvSpPr txBox="1">
            <a:spLocks noChangeArrowheads="1"/>
          </p:cNvSpPr>
          <p:nvPr/>
        </p:nvSpPr>
        <p:spPr bwMode="auto">
          <a:xfrm rot="-32680">
            <a:off x="2430463" y="1620838"/>
            <a:ext cx="7620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400" noProof="1"/>
              <a:t>bound to</a:t>
            </a:r>
          </a:p>
        </p:txBody>
      </p:sp>
      <p:sp>
        <p:nvSpPr>
          <p:cNvPr id="2396" name="Oval 348">
            <a:extLst>
              <a:ext uri="{FF2B5EF4-FFF2-40B4-BE49-F238E27FC236}">
                <a16:creationId xmlns:a16="http://schemas.microsoft.com/office/drawing/2014/main" id="{1D70F531-594D-240D-4E83-966412804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2525" y="1854200"/>
            <a:ext cx="101600" cy="1016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397" name="Text Box 349">
            <a:extLst>
              <a:ext uri="{FF2B5EF4-FFF2-40B4-BE49-F238E27FC236}">
                <a16:creationId xmlns:a16="http://schemas.microsoft.com/office/drawing/2014/main" id="{F27D461F-45B5-8005-AD24-1293FFBE77E9}"/>
              </a:ext>
            </a:extLst>
          </p:cNvPr>
          <p:cNvSpPr txBox="1">
            <a:spLocks noChangeArrowheads="1"/>
          </p:cNvSpPr>
          <p:nvPr/>
        </p:nvSpPr>
        <p:spPr bwMode="auto">
          <a:xfrm rot="-32680">
            <a:off x="701675" y="4216400"/>
            <a:ext cx="881063" cy="285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GB" altLang="en-US" sz="1400" noProof="1"/>
              <a:t>Properties</a:t>
            </a:r>
          </a:p>
        </p:txBody>
      </p:sp>
      <p:sp>
        <p:nvSpPr>
          <p:cNvPr id="2398" name="AutoShape 350">
            <a:extLst>
              <a:ext uri="{FF2B5EF4-FFF2-40B4-BE49-F238E27FC236}">
                <a16:creationId xmlns:a16="http://schemas.microsoft.com/office/drawing/2014/main" id="{CD143B50-CA6D-6331-B983-9EE9C433B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4925" y="995363"/>
            <a:ext cx="1093788" cy="323850"/>
          </a:xfrm>
          <a:prstGeom prst="wedgeRoundRectCallout">
            <a:avLst>
              <a:gd name="adj1" fmla="val -83236"/>
              <a:gd name="adj2" fmla="val 18333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/>
              <a:t>Open forms</a:t>
            </a:r>
          </a:p>
        </p:txBody>
      </p:sp>
      <p:sp>
        <p:nvSpPr>
          <p:cNvPr id="2399" name="Text Box 351">
            <a:extLst>
              <a:ext uri="{FF2B5EF4-FFF2-40B4-BE49-F238E27FC236}">
                <a16:creationId xmlns:a16="http://schemas.microsoft.com/office/drawing/2014/main" id="{1C9664E7-4086-138D-38F0-7C3CCECF0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5275" y="3044825"/>
            <a:ext cx="1263650" cy="355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en-US" sz="1600" b="1"/>
              <a:t> Field</a:t>
            </a:r>
            <a:r>
              <a:rPr lang="da-DK" altLang="en-US" sz="1600" b="1"/>
              <a:t>Descr</a:t>
            </a:r>
            <a:r>
              <a:rPr lang="en-US" altLang="en-US" sz="1600" b="1"/>
              <a:t> </a:t>
            </a:r>
          </a:p>
        </p:txBody>
      </p:sp>
      <p:sp>
        <p:nvSpPr>
          <p:cNvPr id="2400" name="Freeform 352">
            <a:extLst>
              <a:ext uri="{FF2B5EF4-FFF2-40B4-BE49-F238E27FC236}">
                <a16:creationId xmlns:a16="http://schemas.microsoft.com/office/drawing/2014/main" id="{0A11C9B9-01F7-B250-B91B-B48DB1F5F8E1}"/>
              </a:ext>
            </a:extLst>
          </p:cNvPr>
          <p:cNvSpPr>
            <a:spLocks/>
          </p:cNvSpPr>
          <p:nvPr/>
        </p:nvSpPr>
        <p:spPr bwMode="auto">
          <a:xfrm>
            <a:off x="6257925" y="1962150"/>
            <a:ext cx="1019175" cy="1085850"/>
          </a:xfrm>
          <a:custGeom>
            <a:avLst/>
            <a:gdLst>
              <a:gd name="T0" fmla="*/ 642 w 642"/>
              <a:gd name="T1" fmla="*/ 684 h 684"/>
              <a:gd name="T2" fmla="*/ 0 w 642"/>
              <a:gd name="T3" fmla="*/ 0 h 6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42" h="684">
                <a:moveTo>
                  <a:pt x="642" y="684"/>
                </a:moveTo>
                <a:cubicBezTo>
                  <a:pt x="642" y="324"/>
                  <a:pt x="576" y="120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2401" name="AutoShape 353">
            <a:extLst>
              <a:ext uri="{FF2B5EF4-FFF2-40B4-BE49-F238E27FC236}">
                <a16:creationId xmlns:a16="http://schemas.microsoft.com/office/drawing/2014/main" id="{89113A42-AF73-B317-2AAE-3562AB6969AC}"/>
              </a:ext>
            </a:extLst>
          </p:cNvPr>
          <p:cNvCxnSpPr>
            <a:cxnSpLocks noChangeShapeType="1"/>
            <a:stCxn id="2327" idx="3"/>
            <a:endCxn id="2399" idx="1"/>
          </p:cNvCxnSpPr>
          <p:nvPr/>
        </p:nvCxnSpPr>
        <p:spPr bwMode="auto">
          <a:xfrm>
            <a:off x="6092825" y="3222625"/>
            <a:ext cx="533400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402" name="Group 354">
            <a:extLst>
              <a:ext uri="{FF2B5EF4-FFF2-40B4-BE49-F238E27FC236}">
                <a16:creationId xmlns:a16="http://schemas.microsoft.com/office/drawing/2014/main" id="{3FD70744-CE84-2514-5059-84D6539C7DB1}"/>
              </a:ext>
            </a:extLst>
          </p:cNvPr>
          <p:cNvGrpSpPr>
            <a:grpSpLocks/>
          </p:cNvGrpSpPr>
          <p:nvPr/>
        </p:nvGrpSpPr>
        <p:grpSpPr bwMode="auto">
          <a:xfrm rot="5400000" flipH="1">
            <a:off x="6051551" y="3128962"/>
            <a:ext cx="203200" cy="168275"/>
            <a:chOff x="1918" y="3762"/>
            <a:chExt cx="128" cy="106"/>
          </a:xfrm>
        </p:grpSpPr>
        <p:sp>
          <p:nvSpPr>
            <p:cNvPr id="2403" name="Line 355">
              <a:extLst>
                <a:ext uri="{FF2B5EF4-FFF2-40B4-BE49-F238E27FC236}">
                  <a16:creationId xmlns:a16="http://schemas.microsoft.com/office/drawing/2014/main" id="{B7058B66-FE0E-49CC-EEF1-CBAF93A9CC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404" name="Line 356">
              <a:extLst>
                <a:ext uri="{FF2B5EF4-FFF2-40B4-BE49-F238E27FC236}">
                  <a16:creationId xmlns:a16="http://schemas.microsoft.com/office/drawing/2014/main" id="{8D16E54A-2614-2E6A-FDC9-C3C2823111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405" name="Text Box 357">
            <a:extLst>
              <a:ext uri="{FF2B5EF4-FFF2-40B4-BE49-F238E27FC236}">
                <a16:creationId xmlns:a16="http://schemas.microsoft.com/office/drawing/2014/main" id="{1CBC7B5A-67C8-8B08-703B-C49139F6D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6013" y="3370263"/>
            <a:ext cx="496887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da-DK" altLang="en-US" sz="1400"/>
              <a:t>value</a:t>
            </a:r>
            <a:endParaRPr lang="da-DK" altLang="en-US" sz="1400" noProof="1"/>
          </a:p>
        </p:txBody>
      </p:sp>
      <p:sp>
        <p:nvSpPr>
          <p:cNvPr id="2406" name="Line 358">
            <a:extLst>
              <a:ext uri="{FF2B5EF4-FFF2-40B4-BE49-F238E27FC236}">
                <a16:creationId xmlns:a16="http://schemas.microsoft.com/office/drawing/2014/main" id="{BB86F7E2-B12B-48C9-4C02-8CA3EEFE5A3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945188" y="3346450"/>
            <a:ext cx="257175" cy="114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grpSp>
        <p:nvGrpSpPr>
          <p:cNvPr id="2407" name="Group 359">
            <a:extLst>
              <a:ext uri="{FF2B5EF4-FFF2-40B4-BE49-F238E27FC236}">
                <a16:creationId xmlns:a16="http://schemas.microsoft.com/office/drawing/2014/main" id="{26153CD6-100F-52A0-9337-B238350C61CB}"/>
              </a:ext>
            </a:extLst>
          </p:cNvPr>
          <p:cNvGrpSpPr>
            <a:grpSpLocks/>
          </p:cNvGrpSpPr>
          <p:nvPr/>
        </p:nvGrpSpPr>
        <p:grpSpPr bwMode="auto">
          <a:xfrm>
            <a:off x="7167563" y="2855913"/>
            <a:ext cx="203200" cy="168275"/>
            <a:chOff x="1918" y="3762"/>
            <a:chExt cx="128" cy="106"/>
          </a:xfrm>
        </p:grpSpPr>
        <p:sp>
          <p:nvSpPr>
            <p:cNvPr id="2408" name="Line 360">
              <a:extLst>
                <a:ext uri="{FF2B5EF4-FFF2-40B4-BE49-F238E27FC236}">
                  <a16:creationId xmlns:a16="http://schemas.microsoft.com/office/drawing/2014/main" id="{253778F8-5C4A-B5BF-1DE8-2A1A008AC5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409" name="Line 361">
              <a:extLst>
                <a:ext uri="{FF2B5EF4-FFF2-40B4-BE49-F238E27FC236}">
                  <a16:creationId xmlns:a16="http://schemas.microsoft.com/office/drawing/2014/main" id="{0963853F-7026-A4B4-E976-0F49D79B1F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22" name="Rectangle 10">
            <a:extLst>
              <a:ext uri="{FF2B5EF4-FFF2-40B4-BE49-F238E27FC236}">
                <a16:creationId xmlns:a16="http://schemas.microsoft.com/office/drawing/2014/main" id="{C32330AD-C0E2-D754-1347-545B367BEC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9575" y="720725"/>
            <a:ext cx="2914650" cy="35464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90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381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noProof="1">
                <a:latin typeface="Arial" panose="020B0604020202020204" pitchFamily="34" charset="0"/>
              </a:rPr>
              <a:t>. . 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Dim rs As Recordset, rc As Recordset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    s = "SELECT * . . . “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    Set rs = CurrentDb.OpenRecordset(s)</a:t>
            </a:r>
          </a:p>
          <a:p>
            <a:pPr>
              <a:spcAft>
                <a:spcPts val="1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    Set rc = rs.Clone</a:t>
            </a:r>
          </a:p>
          <a:p>
            <a:pPr>
              <a:spcAft>
                <a:spcPts val="1000"/>
              </a:spcAft>
            </a:pPr>
            <a:r>
              <a:rPr lang="en-GB" altLang="en-US" sz="1200" noProof="1">
                <a:latin typeface="Arial" panose="020B0604020202020204" pitchFamily="34" charset="0"/>
              </a:rPr>
              <a:t>    If rs.roomID = rc.roomID Then . . 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    While . . 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        rs.AddNew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        rs!fieldX = . . .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        rs.Update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        rs.MoveNext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    Wend</a:t>
            </a:r>
          </a:p>
          <a:p>
            <a:endParaRPr lang="en-GB" altLang="en-US" sz="1200" noProof="1">
              <a:latin typeface="Arial" panose="020B0604020202020204" pitchFamily="34" charset="0"/>
            </a:endParaRPr>
          </a:p>
          <a:p>
            <a:r>
              <a:rPr lang="en-GB" altLang="en-US" sz="1200" noProof="1">
                <a:latin typeface="Arial" panose="020B0604020202020204" pitchFamily="34" charset="0"/>
              </a:rPr>
              <a:t>    While Not rs.EOF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        rs.Delete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        rs.MoveNext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    Wend</a:t>
            </a:r>
          </a:p>
          <a:p>
            <a:endParaRPr lang="en-GB" altLang="en-US" sz="1200" noProof="1">
              <a:latin typeface="Arial" panose="020B0604020202020204" pitchFamily="34" charset="0"/>
            </a:endParaRPr>
          </a:p>
          <a:p>
            <a:endParaRPr lang="en-GB" altLang="en-US" sz="1200" noProof="1">
              <a:latin typeface="Arial" panose="020B0604020202020204" pitchFamily="34" charset="0"/>
            </a:endParaRPr>
          </a:p>
        </p:txBody>
      </p:sp>
      <p:sp>
        <p:nvSpPr>
          <p:cNvPr id="218116" name="Text Box 4">
            <a:extLst>
              <a:ext uri="{FF2B5EF4-FFF2-40B4-BE49-F238E27FC236}">
                <a16:creationId xmlns:a16="http://schemas.microsoft.com/office/drawing/2014/main" id="{F2756C77-763B-27D5-71E6-2F546A3B0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5.6B  Recordset, clone, add and delete </a:t>
            </a:r>
          </a:p>
        </p:txBody>
      </p:sp>
      <p:sp>
        <p:nvSpPr>
          <p:cNvPr id="218117" name="AutoShape 5">
            <a:extLst>
              <a:ext uri="{FF2B5EF4-FFF2-40B4-BE49-F238E27FC236}">
                <a16:creationId xmlns:a16="http://schemas.microsoft.com/office/drawing/2014/main" id="{A78469A8-0AB8-6FA5-F1AE-A314C75462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9650" y="3455988"/>
            <a:ext cx="876300" cy="498475"/>
          </a:xfrm>
          <a:prstGeom prst="wedgeRoundRectCallout">
            <a:avLst>
              <a:gd name="adj1" fmla="val -114676"/>
              <a:gd name="adj2" fmla="val -7005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en-US" b="1"/>
              <a:t>Delete records</a:t>
            </a:r>
          </a:p>
        </p:txBody>
      </p:sp>
      <p:sp>
        <p:nvSpPr>
          <p:cNvPr id="218123" name="AutoShape 11">
            <a:extLst>
              <a:ext uri="{FF2B5EF4-FFF2-40B4-BE49-F238E27FC236}">
                <a16:creationId xmlns:a16="http://schemas.microsoft.com/office/drawing/2014/main" id="{91389E70-8FEC-6676-A988-49BD3F61B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9650" y="2241550"/>
            <a:ext cx="876300" cy="498475"/>
          </a:xfrm>
          <a:prstGeom prst="wedgeRoundRectCallout">
            <a:avLst>
              <a:gd name="adj1" fmla="val -114676"/>
              <a:gd name="adj2" fmla="val -9556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en-US" b="1"/>
              <a:t>Add records</a:t>
            </a:r>
          </a:p>
        </p:txBody>
      </p:sp>
      <p:grpSp>
        <p:nvGrpSpPr>
          <p:cNvPr id="218141" name="Group 29">
            <a:extLst>
              <a:ext uri="{FF2B5EF4-FFF2-40B4-BE49-F238E27FC236}">
                <a16:creationId xmlns:a16="http://schemas.microsoft.com/office/drawing/2014/main" id="{8FD3542C-2794-EB68-8754-480102691571}"/>
              </a:ext>
            </a:extLst>
          </p:cNvPr>
          <p:cNvGrpSpPr>
            <a:grpSpLocks/>
          </p:cNvGrpSpPr>
          <p:nvPr/>
        </p:nvGrpSpPr>
        <p:grpSpPr bwMode="auto">
          <a:xfrm>
            <a:off x="2025650" y="895350"/>
            <a:ext cx="581025" cy="2908300"/>
            <a:chOff x="2632" y="454"/>
            <a:chExt cx="246" cy="1832"/>
          </a:xfrm>
        </p:grpSpPr>
        <p:sp>
          <p:nvSpPr>
            <p:cNvPr id="218124" name="Rectangle 12">
              <a:extLst>
                <a:ext uri="{FF2B5EF4-FFF2-40B4-BE49-F238E27FC236}">
                  <a16:creationId xmlns:a16="http://schemas.microsoft.com/office/drawing/2014/main" id="{D9D82CB0-F834-C4A7-1642-56375A7C3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2" y="454"/>
              <a:ext cx="246" cy="18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26" name="Line 14">
              <a:extLst>
                <a:ext uri="{FF2B5EF4-FFF2-40B4-BE49-F238E27FC236}">
                  <a16:creationId xmlns:a16="http://schemas.microsoft.com/office/drawing/2014/main" id="{77E7F1FE-A390-4E1A-18D2-CA905B0284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576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27" name="Line 15">
              <a:extLst>
                <a:ext uri="{FF2B5EF4-FFF2-40B4-BE49-F238E27FC236}">
                  <a16:creationId xmlns:a16="http://schemas.microsoft.com/office/drawing/2014/main" id="{FBFBB6AE-E014-4321-F443-82B10130EF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698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28" name="Line 16">
              <a:extLst>
                <a:ext uri="{FF2B5EF4-FFF2-40B4-BE49-F238E27FC236}">
                  <a16:creationId xmlns:a16="http://schemas.microsoft.com/office/drawing/2014/main" id="{E51B7AC5-A206-D757-6A16-1E0FE59B1A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820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29" name="Line 17">
              <a:extLst>
                <a:ext uri="{FF2B5EF4-FFF2-40B4-BE49-F238E27FC236}">
                  <a16:creationId xmlns:a16="http://schemas.microsoft.com/office/drawing/2014/main" id="{79021583-227B-AE50-3FD8-B38753C2B0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942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30" name="Line 18">
              <a:extLst>
                <a:ext uri="{FF2B5EF4-FFF2-40B4-BE49-F238E27FC236}">
                  <a16:creationId xmlns:a16="http://schemas.microsoft.com/office/drawing/2014/main" id="{98597C8E-628A-7C34-6FF6-27333F96F7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1186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31" name="Line 19">
              <a:extLst>
                <a:ext uri="{FF2B5EF4-FFF2-40B4-BE49-F238E27FC236}">
                  <a16:creationId xmlns:a16="http://schemas.microsoft.com/office/drawing/2014/main" id="{A4DFBC51-9763-A3A0-8EF9-E81885CBA4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1064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32" name="Line 20">
              <a:extLst>
                <a:ext uri="{FF2B5EF4-FFF2-40B4-BE49-F238E27FC236}">
                  <a16:creationId xmlns:a16="http://schemas.microsoft.com/office/drawing/2014/main" id="{148737B0-ACC5-ADA0-1D52-E4FD169C3E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1308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33" name="Line 21">
              <a:extLst>
                <a:ext uri="{FF2B5EF4-FFF2-40B4-BE49-F238E27FC236}">
                  <a16:creationId xmlns:a16="http://schemas.microsoft.com/office/drawing/2014/main" id="{1608831F-B5FE-6BCB-C2E1-7CA7F711E2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1431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34" name="Line 22">
              <a:extLst>
                <a:ext uri="{FF2B5EF4-FFF2-40B4-BE49-F238E27FC236}">
                  <a16:creationId xmlns:a16="http://schemas.microsoft.com/office/drawing/2014/main" id="{214C2060-D597-2FE7-6976-7FA7AAC473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1553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35" name="Line 23">
              <a:extLst>
                <a:ext uri="{FF2B5EF4-FFF2-40B4-BE49-F238E27FC236}">
                  <a16:creationId xmlns:a16="http://schemas.microsoft.com/office/drawing/2014/main" id="{7899ECB3-797F-29E1-2CF8-3842B79F81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1675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36" name="Line 24">
              <a:extLst>
                <a:ext uri="{FF2B5EF4-FFF2-40B4-BE49-F238E27FC236}">
                  <a16:creationId xmlns:a16="http://schemas.microsoft.com/office/drawing/2014/main" id="{FF7C73B9-D693-2B40-FD60-129EB9EA0F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1797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37" name="Line 25">
              <a:extLst>
                <a:ext uri="{FF2B5EF4-FFF2-40B4-BE49-F238E27FC236}">
                  <a16:creationId xmlns:a16="http://schemas.microsoft.com/office/drawing/2014/main" id="{5D745D0E-5E01-E7E8-9E94-22371A38FE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1919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38" name="Line 26">
              <a:extLst>
                <a:ext uri="{FF2B5EF4-FFF2-40B4-BE49-F238E27FC236}">
                  <a16:creationId xmlns:a16="http://schemas.microsoft.com/office/drawing/2014/main" id="{58EB7DFA-9B47-D583-A97C-67BDEDB48E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2041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40" name="Line 28">
              <a:extLst>
                <a:ext uri="{FF2B5EF4-FFF2-40B4-BE49-F238E27FC236}">
                  <a16:creationId xmlns:a16="http://schemas.microsoft.com/office/drawing/2014/main" id="{0655676E-459C-D00C-E893-29076874F1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2163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18145" name="Text Box 33">
            <a:extLst>
              <a:ext uri="{FF2B5EF4-FFF2-40B4-BE49-F238E27FC236}">
                <a16:creationId xmlns:a16="http://schemas.microsoft.com/office/drawing/2014/main" id="{5CEFEDE0-B9B7-D5E9-ADC0-CA23D73228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5650" y="639763"/>
            <a:ext cx="395288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b="1" noProof="1"/>
              <a:t>BOF</a:t>
            </a:r>
          </a:p>
        </p:txBody>
      </p:sp>
      <p:sp>
        <p:nvSpPr>
          <p:cNvPr id="218146" name="Text Box 34">
            <a:extLst>
              <a:ext uri="{FF2B5EF4-FFF2-40B4-BE49-F238E27FC236}">
                <a16:creationId xmlns:a16="http://schemas.microsoft.com/office/drawing/2014/main" id="{CEA82F11-074B-485C-0738-B81DDDB887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5650" y="3833813"/>
            <a:ext cx="387350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b="1" noProof="1"/>
              <a:t>EOF</a:t>
            </a:r>
          </a:p>
        </p:txBody>
      </p:sp>
      <p:grpSp>
        <p:nvGrpSpPr>
          <p:cNvPr id="218151" name="Group 39">
            <a:extLst>
              <a:ext uri="{FF2B5EF4-FFF2-40B4-BE49-F238E27FC236}">
                <a16:creationId xmlns:a16="http://schemas.microsoft.com/office/drawing/2014/main" id="{6B00A779-EF1A-D195-4ABC-D49B1B4D1C05}"/>
              </a:ext>
            </a:extLst>
          </p:cNvPr>
          <p:cNvGrpSpPr>
            <a:grpSpLocks/>
          </p:cNvGrpSpPr>
          <p:nvPr/>
        </p:nvGrpSpPr>
        <p:grpSpPr bwMode="auto">
          <a:xfrm>
            <a:off x="808038" y="1595438"/>
            <a:ext cx="3046412" cy="685800"/>
            <a:chOff x="2370" y="1261"/>
            <a:chExt cx="1919" cy="432"/>
          </a:xfrm>
        </p:grpSpPr>
        <p:sp>
          <p:nvSpPr>
            <p:cNvPr id="218142" name="Rectangle 30">
              <a:extLst>
                <a:ext uri="{FF2B5EF4-FFF2-40B4-BE49-F238E27FC236}">
                  <a16:creationId xmlns:a16="http://schemas.microsoft.com/office/drawing/2014/main" id="{BEDF75F5-E6A4-1C81-5400-8E8D73247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5" y="1430"/>
              <a:ext cx="366" cy="122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43" name="Rectangle 31">
              <a:extLst>
                <a:ext uri="{FF2B5EF4-FFF2-40B4-BE49-F238E27FC236}">
                  <a16:creationId xmlns:a16="http://schemas.microsoft.com/office/drawing/2014/main" id="{C48A95AC-C5C4-1254-6B04-F6D7DC9AB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1430"/>
              <a:ext cx="366" cy="122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44" name="Text Box 32">
              <a:extLst>
                <a:ext uri="{FF2B5EF4-FFF2-40B4-BE49-F238E27FC236}">
                  <a16:creationId xmlns:a16="http://schemas.microsoft.com/office/drawing/2014/main" id="{8191DE4C-C429-9947-0885-6EBA7CD8C1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62" y="1261"/>
              <a:ext cx="527" cy="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b="1" noProof="1"/>
                <a:t>Edit buffer</a:t>
              </a:r>
            </a:p>
          </p:txBody>
        </p:sp>
        <p:sp>
          <p:nvSpPr>
            <p:cNvPr id="218147" name="Line 35">
              <a:extLst>
                <a:ext uri="{FF2B5EF4-FFF2-40B4-BE49-F238E27FC236}">
                  <a16:creationId xmlns:a16="http://schemas.microsoft.com/office/drawing/2014/main" id="{768100C6-64F7-9D31-2F39-F472BF119E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5" y="1478"/>
              <a:ext cx="25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49" name="Text Box 37">
              <a:extLst>
                <a:ext uri="{FF2B5EF4-FFF2-40B4-BE49-F238E27FC236}">
                  <a16:creationId xmlns:a16="http://schemas.microsoft.com/office/drawing/2014/main" id="{D4F2E74B-54C1-55AB-E156-DA33CF6F17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0" y="1284"/>
              <a:ext cx="735" cy="40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b="1" noProof="1"/>
                <a:t>MovePrevious</a:t>
              </a:r>
            </a:p>
            <a:p>
              <a:r>
                <a:rPr lang="en-GB" altLang="en-US" b="1" noProof="1"/>
                <a:t>Current record</a:t>
              </a:r>
            </a:p>
            <a:p>
              <a:r>
                <a:rPr lang="en-GB" altLang="en-US" b="1" noProof="1"/>
                <a:t>MoveNext</a:t>
              </a:r>
            </a:p>
          </p:txBody>
        </p:sp>
      </p:grpSp>
      <p:grpSp>
        <p:nvGrpSpPr>
          <p:cNvPr id="218158" name="Group 46">
            <a:extLst>
              <a:ext uri="{FF2B5EF4-FFF2-40B4-BE49-F238E27FC236}">
                <a16:creationId xmlns:a16="http://schemas.microsoft.com/office/drawing/2014/main" id="{29B574DA-04CE-96AB-CFEA-53278ED68DA5}"/>
              </a:ext>
            </a:extLst>
          </p:cNvPr>
          <p:cNvGrpSpPr>
            <a:grpSpLocks/>
          </p:cNvGrpSpPr>
          <p:nvPr/>
        </p:nvGrpSpPr>
        <p:grpSpPr bwMode="auto">
          <a:xfrm>
            <a:off x="808038" y="2774950"/>
            <a:ext cx="3046412" cy="862013"/>
            <a:chOff x="2370" y="2004"/>
            <a:chExt cx="1919" cy="543"/>
          </a:xfrm>
        </p:grpSpPr>
        <p:sp>
          <p:nvSpPr>
            <p:cNvPr id="218153" name="Rectangle 41">
              <a:extLst>
                <a:ext uri="{FF2B5EF4-FFF2-40B4-BE49-F238E27FC236}">
                  <a16:creationId xmlns:a16="http://schemas.microsoft.com/office/drawing/2014/main" id="{2988A446-A2BA-100A-F2B4-8B8230E1E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5" y="2284"/>
              <a:ext cx="366" cy="122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54" name="Rectangle 42">
              <a:extLst>
                <a:ext uri="{FF2B5EF4-FFF2-40B4-BE49-F238E27FC236}">
                  <a16:creationId xmlns:a16="http://schemas.microsoft.com/office/drawing/2014/main" id="{0D8E1187-B6CB-5DFE-9F37-DACBDDB43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2284"/>
              <a:ext cx="366" cy="122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55" name="Text Box 43">
              <a:extLst>
                <a:ext uri="{FF2B5EF4-FFF2-40B4-BE49-F238E27FC236}">
                  <a16:creationId xmlns:a16="http://schemas.microsoft.com/office/drawing/2014/main" id="{1A07F0A9-9FB0-7A18-9443-82D2BCEC67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62" y="2115"/>
              <a:ext cx="527" cy="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b="1" noProof="1"/>
                <a:t>Edit buffer</a:t>
              </a:r>
            </a:p>
          </p:txBody>
        </p:sp>
        <p:sp>
          <p:nvSpPr>
            <p:cNvPr id="218156" name="Line 44">
              <a:extLst>
                <a:ext uri="{FF2B5EF4-FFF2-40B4-BE49-F238E27FC236}">
                  <a16:creationId xmlns:a16="http://schemas.microsoft.com/office/drawing/2014/main" id="{08732DC8-750F-C77A-B8CB-4EF3DC83CE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5" y="2332"/>
              <a:ext cx="25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8157" name="Text Box 45">
              <a:extLst>
                <a:ext uri="{FF2B5EF4-FFF2-40B4-BE49-F238E27FC236}">
                  <a16:creationId xmlns:a16="http://schemas.microsoft.com/office/drawing/2014/main" id="{4DBD1AB3-B08B-F22D-E4E4-BE64BA4341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0" y="2004"/>
              <a:ext cx="735" cy="543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sz="1400" b="1" noProof="1"/>
                <a:t>Clone</a:t>
              </a:r>
              <a:endParaRPr lang="en-GB" altLang="en-US" b="1" noProof="1"/>
            </a:p>
            <a:p>
              <a:r>
                <a:rPr lang="en-GB" altLang="en-US" b="1" noProof="1"/>
                <a:t>MovePrevious</a:t>
              </a:r>
            </a:p>
            <a:p>
              <a:r>
                <a:rPr lang="en-GB" altLang="en-US" b="1" noProof="1"/>
                <a:t>Current record</a:t>
              </a:r>
            </a:p>
            <a:p>
              <a:r>
                <a:rPr lang="en-GB" altLang="en-US" b="1" noProof="1"/>
                <a:t>MoveNext</a:t>
              </a:r>
            </a:p>
          </p:txBody>
        </p:sp>
      </p:grpSp>
      <p:sp>
        <p:nvSpPr>
          <p:cNvPr id="218159" name="Line 47">
            <a:extLst>
              <a:ext uri="{FF2B5EF4-FFF2-40B4-BE49-F238E27FC236}">
                <a16:creationId xmlns:a16="http://schemas.microsoft.com/office/drawing/2014/main" id="{159FCDE2-2A1E-35E5-35DC-4ED93F6E6DDF}"/>
              </a:ext>
            </a:extLst>
          </p:cNvPr>
          <p:cNvSpPr>
            <a:spLocks noChangeShapeType="1"/>
          </p:cNvSpPr>
          <p:nvPr/>
        </p:nvSpPr>
        <p:spPr bwMode="auto">
          <a:xfrm>
            <a:off x="808038" y="3052763"/>
            <a:ext cx="11668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18160" name="AutoShape 48">
            <a:extLst>
              <a:ext uri="{FF2B5EF4-FFF2-40B4-BE49-F238E27FC236}">
                <a16:creationId xmlns:a16="http://schemas.microsoft.com/office/drawing/2014/main" id="{1CEA5E99-E5AE-1744-0C82-D06AFDB3E1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720725"/>
            <a:ext cx="1038225" cy="333375"/>
          </a:xfrm>
          <a:prstGeom prst="wedgeRoundRectCallout">
            <a:avLst>
              <a:gd name="adj1" fmla="val 20644"/>
              <a:gd name="adj2" fmla="val 191431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b="1" noProof="1"/>
              <a:t>Recordset</a:t>
            </a:r>
          </a:p>
        </p:txBody>
      </p:sp>
      <p:sp>
        <p:nvSpPr>
          <p:cNvPr id="218161" name="AutoShape 49">
            <a:extLst>
              <a:ext uri="{FF2B5EF4-FFF2-40B4-BE49-F238E27FC236}">
                <a16:creationId xmlns:a16="http://schemas.microsoft.com/office/drawing/2014/main" id="{D52B2065-520D-EBCF-AB72-9795ACE4BA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720725"/>
            <a:ext cx="1038225" cy="333375"/>
          </a:xfrm>
          <a:prstGeom prst="wedgeRoundRectCallout">
            <a:avLst>
              <a:gd name="adj1" fmla="val 86699"/>
              <a:gd name="adj2" fmla="val 54287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b="1" noProof="1"/>
              <a:t>Recordset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81" name="Rectangle 45">
            <a:extLst>
              <a:ext uri="{FF2B5EF4-FFF2-40B4-BE49-F238E27FC236}">
                <a16:creationId xmlns:a16="http://schemas.microsoft.com/office/drawing/2014/main" id="{CAC638BA-C3B6-508B-A578-D788D13AA6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8925" y="1978025"/>
            <a:ext cx="581025" cy="193675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pic>
        <p:nvPicPr>
          <p:cNvPr id="219175" name="Picture 39">
            <a:extLst>
              <a:ext uri="{FF2B5EF4-FFF2-40B4-BE49-F238E27FC236}">
                <a16:creationId xmlns:a16="http://schemas.microsoft.com/office/drawing/2014/main" id="{98D0F072-B85B-B6EC-5797-8FB111BFD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59"/>
          <a:stretch>
            <a:fillRect/>
          </a:stretch>
        </p:blipFill>
        <p:spPr bwMode="auto">
          <a:xfrm>
            <a:off x="519113" y="1114425"/>
            <a:ext cx="3876675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9139" name="Text Box 3">
            <a:extLst>
              <a:ext uri="{FF2B5EF4-FFF2-40B4-BE49-F238E27FC236}">
                <a16:creationId xmlns:a16="http://schemas.microsoft.com/office/drawing/2014/main" id="{F17F6A1C-5F90-6520-DE91-BC7F25764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5.6C  Me.Recordset, Me.RecordsetClone </a:t>
            </a:r>
          </a:p>
        </p:txBody>
      </p:sp>
      <p:grpSp>
        <p:nvGrpSpPr>
          <p:cNvPr id="219142" name="Group 6">
            <a:extLst>
              <a:ext uri="{FF2B5EF4-FFF2-40B4-BE49-F238E27FC236}">
                <a16:creationId xmlns:a16="http://schemas.microsoft.com/office/drawing/2014/main" id="{69CFE836-52A4-5ADB-E13F-6ED04BD71AC8}"/>
              </a:ext>
            </a:extLst>
          </p:cNvPr>
          <p:cNvGrpSpPr>
            <a:grpSpLocks/>
          </p:cNvGrpSpPr>
          <p:nvPr/>
        </p:nvGrpSpPr>
        <p:grpSpPr bwMode="auto">
          <a:xfrm>
            <a:off x="5391150" y="895350"/>
            <a:ext cx="581025" cy="2908300"/>
            <a:chOff x="2632" y="454"/>
            <a:chExt cx="246" cy="1832"/>
          </a:xfrm>
        </p:grpSpPr>
        <p:sp>
          <p:nvSpPr>
            <p:cNvPr id="219143" name="Rectangle 7">
              <a:extLst>
                <a:ext uri="{FF2B5EF4-FFF2-40B4-BE49-F238E27FC236}">
                  <a16:creationId xmlns:a16="http://schemas.microsoft.com/office/drawing/2014/main" id="{88E50B7E-9B7E-1B7A-D8E3-D2FCC2957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2" y="454"/>
              <a:ext cx="246" cy="18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44" name="Line 8">
              <a:extLst>
                <a:ext uri="{FF2B5EF4-FFF2-40B4-BE49-F238E27FC236}">
                  <a16:creationId xmlns:a16="http://schemas.microsoft.com/office/drawing/2014/main" id="{A4F6CAE6-F1B4-7345-B178-430B29A129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576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45" name="Line 9">
              <a:extLst>
                <a:ext uri="{FF2B5EF4-FFF2-40B4-BE49-F238E27FC236}">
                  <a16:creationId xmlns:a16="http://schemas.microsoft.com/office/drawing/2014/main" id="{7B62B751-8247-3EFF-C3A0-1425EAF488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698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46" name="Line 10">
              <a:extLst>
                <a:ext uri="{FF2B5EF4-FFF2-40B4-BE49-F238E27FC236}">
                  <a16:creationId xmlns:a16="http://schemas.microsoft.com/office/drawing/2014/main" id="{E3A7BC87-CD22-38E8-E5A0-2107CA8748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820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47" name="Line 11">
              <a:extLst>
                <a:ext uri="{FF2B5EF4-FFF2-40B4-BE49-F238E27FC236}">
                  <a16:creationId xmlns:a16="http://schemas.microsoft.com/office/drawing/2014/main" id="{3194F97E-9C5C-F8B1-E866-C9AF061EEC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942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48" name="Line 12">
              <a:extLst>
                <a:ext uri="{FF2B5EF4-FFF2-40B4-BE49-F238E27FC236}">
                  <a16:creationId xmlns:a16="http://schemas.microsoft.com/office/drawing/2014/main" id="{D2B7C8EB-C748-64C5-7CDD-82276C387B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1186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49" name="Line 13">
              <a:extLst>
                <a:ext uri="{FF2B5EF4-FFF2-40B4-BE49-F238E27FC236}">
                  <a16:creationId xmlns:a16="http://schemas.microsoft.com/office/drawing/2014/main" id="{C9750E42-81E6-BC59-CC06-00EBC974A7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1064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50" name="Line 14">
              <a:extLst>
                <a:ext uri="{FF2B5EF4-FFF2-40B4-BE49-F238E27FC236}">
                  <a16:creationId xmlns:a16="http://schemas.microsoft.com/office/drawing/2014/main" id="{51D4885C-E66C-9756-C8E9-86D5FC9814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1308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51" name="Line 15">
              <a:extLst>
                <a:ext uri="{FF2B5EF4-FFF2-40B4-BE49-F238E27FC236}">
                  <a16:creationId xmlns:a16="http://schemas.microsoft.com/office/drawing/2014/main" id="{DA206CB8-7A68-90B7-075D-2385D31694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1431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52" name="Line 16">
              <a:extLst>
                <a:ext uri="{FF2B5EF4-FFF2-40B4-BE49-F238E27FC236}">
                  <a16:creationId xmlns:a16="http://schemas.microsoft.com/office/drawing/2014/main" id="{C39ADDEE-B5FA-D18F-E806-EBAE28C9EB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1553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53" name="Line 17">
              <a:extLst>
                <a:ext uri="{FF2B5EF4-FFF2-40B4-BE49-F238E27FC236}">
                  <a16:creationId xmlns:a16="http://schemas.microsoft.com/office/drawing/2014/main" id="{EB47A8D3-40BB-A821-0F8B-6815E6523C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1675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54" name="Line 18">
              <a:extLst>
                <a:ext uri="{FF2B5EF4-FFF2-40B4-BE49-F238E27FC236}">
                  <a16:creationId xmlns:a16="http://schemas.microsoft.com/office/drawing/2014/main" id="{E4F72E61-BA8E-4790-F35C-5F953C35CB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1797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55" name="Line 19">
              <a:extLst>
                <a:ext uri="{FF2B5EF4-FFF2-40B4-BE49-F238E27FC236}">
                  <a16:creationId xmlns:a16="http://schemas.microsoft.com/office/drawing/2014/main" id="{9765AC40-F1B3-3174-F4A9-72AAC6D421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1919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56" name="Line 20">
              <a:extLst>
                <a:ext uri="{FF2B5EF4-FFF2-40B4-BE49-F238E27FC236}">
                  <a16:creationId xmlns:a16="http://schemas.microsoft.com/office/drawing/2014/main" id="{DDA1D911-4665-B379-21D0-A74ECB305C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2041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57" name="Line 21">
              <a:extLst>
                <a:ext uri="{FF2B5EF4-FFF2-40B4-BE49-F238E27FC236}">
                  <a16:creationId xmlns:a16="http://schemas.microsoft.com/office/drawing/2014/main" id="{EA5912B2-B813-8034-DDEE-7378D34901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2" y="2163"/>
              <a:ext cx="2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19158" name="Text Box 22">
            <a:extLst>
              <a:ext uri="{FF2B5EF4-FFF2-40B4-BE49-F238E27FC236}">
                <a16:creationId xmlns:a16="http://schemas.microsoft.com/office/drawing/2014/main" id="{3FF5456C-093E-92AB-751D-0DA62967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0050" y="639763"/>
            <a:ext cx="395288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b="1" noProof="1"/>
              <a:t>BOF</a:t>
            </a:r>
          </a:p>
        </p:txBody>
      </p:sp>
      <p:sp>
        <p:nvSpPr>
          <p:cNvPr id="219159" name="Text Box 23">
            <a:extLst>
              <a:ext uri="{FF2B5EF4-FFF2-40B4-BE49-F238E27FC236}">
                <a16:creationId xmlns:a16="http://schemas.microsoft.com/office/drawing/2014/main" id="{0A76664D-F1A2-AB25-8682-192A9D688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0050" y="3833813"/>
            <a:ext cx="387350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b="1" noProof="1"/>
              <a:t>EOF</a:t>
            </a:r>
          </a:p>
        </p:txBody>
      </p:sp>
      <p:grpSp>
        <p:nvGrpSpPr>
          <p:cNvPr id="219183" name="Group 47">
            <a:extLst>
              <a:ext uri="{FF2B5EF4-FFF2-40B4-BE49-F238E27FC236}">
                <a16:creationId xmlns:a16="http://schemas.microsoft.com/office/drawing/2014/main" id="{A3AA7B47-09E0-945A-F782-6098BC9BECAD}"/>
              </a:ext>
            </a:extLst>
          </p:cNvPr>
          <p:cNvGrpSpPr>
            <a:grpSpLocks/>
          </p:cNvGrpSpPr>
          <p:nvPr/>
        </p:nvGrpSpPr>
        <p:grpSpPr bwMode="auto">
          <a:xfrm>
            <a:off x="4173538" y="1595438"/>
            <a:ext cx="3046412" cy="685800"/>
            <a:chOff x="2629" y="1005"/>
            <a:chExt cx="1919" cy="432"/>
          </a:xfrm>
        </p:grpSpPr>
        <p:sp>
          <p:nvSpPr>
            <p:cNvPr id="219161" name="Rectangle 25">
              <a:extLst>
                <a:ext uri="{FF2B5EF4-FFF2-40B4-BE49-F238E27FC236}">
                  <a16:creationId xmlns:a16="http://schemas.microsoft.com/office/drawing/2014/main" id="{B34BB678-D25E-AE0F-6905-D26C5634E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4" y="1174"/>
              <a:ext cx="366" cy="122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62" name="Rectangle 26">
              <a:extLst>
                <a:ext uri="{FF2B5EF4-FFF2-40B4-BE49-F238E27FC236}">
                  <a16:creationId xmlns:a16="http://schemas.microsoft.com/office/drawing/2014/main" id="{961A5DDA-E18D-0478-AF99-3B7A7FFD5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6" y="1174"/>
              <a:ext cx="366" cy="122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63" name="Text Box 27">
              <a:extLst>
                <a:ext uri="{FF2B5EF4-FFF2-40B4-BE49-F238E27FC236}">
                  <a16:creationId xmlns:a16="http://schemas.microsoft.com/office/drawing/2014/main" id="{F630A145-691D-3E28-3A2E-87C722236C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1" y="1005"/>
              <a:ext cx="527" cy="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b="1" noProof="1"/>
                <a:t>Edit buffer</a:t>
              </a:r>
            </a:p>
          </p:txBody>
        </p:sp>
        <p:sp>
          <p:nvSpPr>
            <p:cNvPr id="219164" name="Line 28">
              <a:extLst>
                <a:ext uri="{FF2B5EF4-FFF2-40B4-BE49-F238E27FC236}">
                  <a16:creationId xmlns:a16="http://schemas.microsoft.com/office/drawing/2014/main" id="{B44C19DF-7F68-6D07-B547-607EDE0567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4" y="1222"/>
              <a:ext cx="25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65" name="Text Box 29">
              <a:extLst>
                <a:ext uri="{FF2B5EF4-FFF2-40B4-BE49-F238E27FC236}">
                  <a16:creationId xmlns:a16="http://schemas.microsoft.com/office/drawing/2014/main" id="{5C81C6F4-CFB1-E7D2-9DFF-D94DD2D44E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29" y="1028"/>
              <a:ext cx="735" cy="40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pPr algn="r"/>
              <a:r>
                <a:rPr lang="en-GB" altLang="en-US" b="1" noProof="1"/>
                <a:t>MovePrevious</a:t>
              </a:r>
            </a:p>
            <a:p>
              <a:pPr algn="r"/>
              <a:r>
                <a:rPr lang="en-GB" altLang="en-US" b="1" noProof="1"/>
                <a:t>Current record</a:t>
              </a:r>
            </a:p>
            <a:p>
              <a:pPr algn="r"/>
              <a:r>
                <a:rPr lang="en-GB" altLang="en-US" b="1" noProof="1"/>
                <a:t>MoveNext</a:t>
              </a:r>
            </a:p>
          </p:txBody>
        </p:sp>
      </p:grpSp>
      <p:grpSp>
        <p:nvGrpSpPr>
          <p:cNvPr id="219178" name="Group 42">
            <a:extLst>
              <a:ext uri="{FF2B5EF4-FFF2-40B4-BE49-F238E27FC236}">
                <a16:creationId xmlns:a16="http://schemas.microsoft.com/office/drawing/2014/main" id="{0822613F-ACD6-844D-B969-D66456494E14}"/>
              </a:ext>
            </a:extLst>
          </p:cNvPr>
          <p:cNvGrpSpPr>
            <a:grpSpLocks/>
          </p:cNvGrpSpPr>
          <p:nvPr/>
        </p:nvGrpSpPr>
        <p:grpSpPr bwMode="auto">
          <a:xfrm>
            <a:off x="3584575" y="2774950"/>
            <a:ext cx="3635375" cy="862013"/>
            <a:chOff x="2375" y="1748"/>
            <a:chExt cx="2290" cy="543"/>
          </a:xfrm>
        </p:grpSpPr>
        <p:sp>
          <p:nvSpPr>
            <p:cNvPr id="219167" name="Rectangle 31">
              <a:extLst>
                <a:ext uri="{FF2B5EF4-FFF2-40B4-BE49-F238E27FC236}">
                  <a16:creationId xmlns:a16="http://schemas.microsoft.com/office/drawing/2014/main" id="{C516E619-257C-8E64-43C6-786A49772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1" y="2028"/>
              <a:ext cx="366" cy="122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68" name="Rectangle 32">
              <a:extLst>
                <a:ext uri="{FF2B5EF4-FFF2-40B4-BE49-F238E27FC236}">
                  <a16:creationId xmlns:a16="http://schemas.microsoft.com/office/drawing/2014/main" id="{73C4D251-948C-0302-F391-649566153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3" y="2028"/>
              <a:ext cx="366" cy="122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69" name="Text Box 33">
              <a:extLst>
                <a:ext uri="{FF2B5EF4-FFF2-40B4-BE49-F238E27FC236}">
                  <a16:creationId xmlns:a16="http://schemas.microsoft.com/office/drawing/2014/main" id="{764F4A7F-FD0A-AD08-BD9D-34A797279A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8" y="1859"/>
              <a:ext cx="527" cy="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en-US" b="1" noProof="1"/>
                <a:t>Edit buffer</a:t>
              </a:r>
            </a:p>
          </p:txBody>
        </p:sp>
        <p:sp>
          <p:nvSpPr>
            <p:cNvPr id="219170" name="Line 34">
              <a:extLst>
                <a:ext uri="{FF2B5EF4-FFF2-40B4-BE49-F238E27FC236}">
                  <a16:creationId xmlns:a16="http://schemas.microsoft.com/office/drawing/2014/main" id="{B7BEC150-82C6-7836-C402-A5723B9A0C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11" y="2076"/>
              <a:ext cx="25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en-GB"/>
            </a:p>
          </p:txBody>
        </p:sp>
        <p:sp>
          <p:nvSpPr>
            <p:cNvPr id="219171" name="Text Box 35">
              <a:extLst>
                <a:ext uri="{FF2B5EF4-FFF2-40B4-BE49-F238E27FC236}">
                  <a16:creationId xmlns:a16="http://schemas.microsoft.com/office/drawing/2014/main" id="{C2148BCF-0999-AFE4-6721-6F66EF7B1E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5" y="1748"/>
              <a:ext cx="1106" cy="543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pPr algn="r"/>
              <a:r>
                <a:rPr lang="en-GB" altLang="en-US" sz="1400" b="1" noProof="1"/>
                <a:t>Me.RecordsetClone</a:t>
              </a:r>
              <a:endParaRPr lang="en-GB" altLang="en-US" b="1" noProof="1"/>
            </a:p>
            <a:p>
              <a:pPr algn="r"/>
              <a:r>
                <a:rPr lang="en-GB" altLang="en-US" b="1" noProof="1"/>
                <a:t>MovePrevious</a:t>
              </a:r>
            </a:p>
            <a:p>
              <a:pPr algn="r"/>
              <a:r>
                <a:rPr lang="en-GB" altLang="en-US" b="1" noProof="1"/>
                <a:t>Current record</a:t>
              </a:r>
            </a:p>
            <a:p>
              <a:pPr algn="r"/>
              <a:r>
                <a:rPr lang="en-GB" altLang="en-US" b="1" noProof="1"/>
                <a:t>MoveNext</a:t>
              </a:r>
            </a:p>
          </p:txBody>
        </p:sp>
      </p:grpSp>
      <p:sp>
        <p:nvSpPr>
          <p:cNvPr id="219172" name="Line 36">
            <a:extLst>
              <a:ext uri="{FF2B5EF4-FFF2-40B4-BE49-F238E27FC236}">
                <a16:creationId xmlns:a16="http://schemas.microsoft.com/office/drawing/2014/main" id="{49FD0B49-A8AF-6297-3743-59E6C95619C0}"/>
              </a:ext>
            </a:extLst>
          </p:cNvPr>
          <p:cNvSpPr>
            <a:spLocks noChangeShapeType="1"/>
          </p:cNvSpPr>
          <p:nvPr/>
        </p:nvSpPr>
        <p:spPr bwMode="auto">
          <a:xfrm>
            <a:off x="3584575" y="3052763"/>
            <a:ext cx="1755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19173" name="AutoShape 37">
            <a:extLst>
              <a:ext uri="{FF2B5EF4-FFF2-40B4-BE49-F238E27FC236}">
                <a16:creationId xmlns:a16="http://schemas.microsoft.com/office/drawing/2014/main" id="{4A978293-9B71-5C34-4CB8-1FFB5AD8C1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2550" y="720725"/>
            <a:ext cx="1038225" cy="333375"/>
          </a:xfrm>
          <a:prstGeom prst="wedgeRoundRectCallout">
            <a:avLst>
              <a:gd name="adj1" fmla="val 20644"/>
              <a:gd name="adj2" fmla="val 191431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b="1" noProof="1"/>
              <a:t>Recordset</a:t>
            </a:r>
          </a:p>
        </p:txBody>
      </p:sp>
      <p:sp>
        <p:nvSpPr>
          <p:cNvPr id="219174" name="AutoShape 38">
            <a:extLst>
              <a:ext uri="{FF2B5EF4-FFF2-40B4-BE49-F238E27FC236}">
                <a16:creationId xmlns:a16="http://schemas.microsoft.com/office/drawing/2014/main" id="{524A637C-8BE4-2406-827F-F99945BE66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6638" y="720725"/>
            <a:ext cx="1355725" cy="333375"/>
          </a:xfrm>
          <a:prstGeom prst="wedgeRoundRectCallout">
            <a:avLst>
              <a:gd name="adj1" fmla="val 80093"/>
              <a:gd name="adj2" fmla="val 35236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b="1" noProof="1"/>
              <a:t>Me.Recordset</a:t>
            </a:r>
          </a:p>
        </p:txBody>
      </p:sp>
      <p:sp>
        <p:nvSpPr>
          <p:cNvPr id="219177" name="Rectangle 41">
            <a:extLst>
              <a:ext uri="{FF2B5EF4-FFF2-40B4-BE49-F238E27FC236}">
                <a16:creationId xmlns:a16="http://schemas.microsoft.com/office/drawing/2014/main" id="{FC28147B-28D4-8D67-8E48-2C4B955E2C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4178300"/>
            <a:ext cx="5378450" cy="13081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>
              <a:tabLst>
                <a:tab pos="1816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816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816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816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816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noProof="1">
                <a:latin typeface="Arial" panose="020B0604020202020204" pitchFamily="34" charset="0"/>
              </a:rPr>
              <a:t> Me.Recordset.Move(0)	‘ Updates Me-changes.</a:t>
            </a:r>
          </a:p>
          <a:p>
            <a:endParaRPr lang="en-GB" altLang="en-US" sz="1200" noProof="1">
              <a:latin typeface="Arial" panose="020B0604020202020204" pitchFamily="34" charset="0"/>
            </a:endParaRPr>
          </a:p>
          <a:p>
            <a:r>
              <a:rPr lang="en-GB" altLang="en-US" sz="1200" noProof="1">
                <a:latin typeface="Arial" panose="020B0604020202020204" pitchFamily="34" charset="0"/>
              </a:rPr>
              <a:t> Me.Recordset.MoveNext	‘ Updates Me-changes. Moves to next record.</a:t>
            </a:r>
          </a:p>
          <a:p>
            <a:endParaRPr lang="en-GB" altLang="en-US" sz="1200" noProof="1">
              <a:latin typeface="Arial" panose="020B0604020202020204" pitchFamily="34" charset="0"/>
            </a:endParaRPr>
          </a:p>
          <a:p>
            <a:r>
              <a:rPr lang="en-GB" altLang="en-US" sz="1200" noProof="1">
                <a:latin typeface="Arial" panose="020B0604020202020204" pitchFamily="34" charset="0"/>
              </a:rPr>
              <a:t> Me.RecordsetClone.FindFirst(“stayID=740”)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 Me.Recordset.Bookmark=Me.RecordsetClone.Bookmark</a:t>
            </a:r>
            <a:endParaRPr lang="en-GB" altLang="en-US" noProof="1"/>
          </a:p>
        </p:txBody>
      </p:sp>
      <p:sp>
        <p:nvSpPr>
          <p:cNvPr id="219179" name="Line 43">
            <a:extLst>
              <a:ext uri="{FF2B5EF4-FFF2-40B4-BE49-F238E27FC236}">
                <a16:creationId xmlns:a16="http://schemas.microsoft.com/office/drawing/2014/main" id="{D4FDCED3-BB13-7079-6D43-66F85D27565D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950" y="4483100"/>
            <a:ext cx="5187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19180" name="Line 44">
            <a:extLst>
              <a:ext uri="{FF2B5EF4-FFF2-40B4-BE49-F238E27FC236}">
                <a16:creationId xmlns:a16="http://schemas.microsoft.com/office/drawing/2014/main" id="{29646213-20AB-5C8B-0EBE-72DE3B86FBA1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950" y="4876800"/>
            <a:ext cx="5187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19182" name="Text Box 46">
            <a:extLst>
              <a:ext uri="{FF2B5EF4-FFF2-40B4-BE49-F238E27FC236}">
                <a16:creationId xmlns:a16="http://schemas.microsoft.com/office/drawing/2014/main" id="{2C651EF8-A95E-485E-5B73-53E2C2CE8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0475" y="2200275"/>
            <a:ext cx="1065213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b="1" noProof="1"/>
              <a:t>Hidden buffer</a:t>
            </a:r>
          </a:p>
          <a:p>
            <a:pPr algn="ctr"/>
            <a:r>
              <a:rPr lang="en-GB" altLang="en-US" b="1" noProof="1"/>
              <a:t>(Text)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62" name="Picture 54">
            <a:extLst>
              <a:ext uri="{FF2B5EF4-FFF2-40B4-BE49-F238E27FC236}">
                <a16:creationId xmlns:a16="http://schemas.microsoft.com/office/drawing/2014/main" id="{617991C3-F203-D53A-CD88-906775721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3146425"/>
            <a:ext cx="4229100" cy="33051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2212" name="Text Box 4">
            <a:extLst>
              <a:ext uri="{FF2B5EF4-FFF2-40B4-BE49-F238E27FC236}">
                <a16:creationId xmlns:a16="http://schemas.microsoft.com/office/drawing/2014/main" id="{2612324D-519B-4997-DEDC-06B830735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5.7A  Modules and menu functions </a:t>
            </a:r>
          </a:p>
        </p:txBody>
      </p:sp>
      <p:pic>
        <p:nvPicPr>
          <p:cNvPr id="222251" name="Picture 43">
            <a:extLst>
              <a:ext uri="{FF2B5EF4-FFF2-40B4-BE49-F238E27FC236}">
                <a16:creationId xmlns:a16="http://schemas.microsoft.com/office/drawing/2014/main" id="{4860D81F-1FA6-D2F5-90A7-F32E301B5A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27" b="25926"/>
          <a:stretch>
            <a:fillRect/>
          </a:stretch>
        </p:blipFill>
        <p:spPr bwMode="auto">
          <a:xfrm>
            <a:off x="514350" y="720725"/>
            <a:ext cx="3813175" cy="1524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2250" name="Picture 42">
            <a:extLst>
              <a:ext uri="{FF2B5EF4-FFF2-40B4-BE49-F238E27FC236}">
                <a16:creationId xmlns:a16="http://schemas.microsoft.com/office/drawing/2014/main" id="{860C1F98-8CFA-6AC9-108E-FAE8882B7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59"/>
          <a:stretch>
            <a:fillRect/>
          </a:stretch>
        </p:blipFill>
        <p:spPr bwMode="auto">
          <a:xfrm>
            <a:off x="920750" y="1279525"/>
            <a:ext cx="3876675" cy="15605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2253" name="AutoShape 45">
            <a:extLst>
              <a:ext uri="{FF2B5EF4-FFF2-40B4-BE49-F238E27FC236}">
                <a16:creationId xmlns:a16="http://schemas.microsoft.com/office/drawing/2014/main" id="{D4CA62AB-4421-F0BF-2EAD-F685D2BCC6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8738" y="946150"/>
            <a:ext cx="1314450" cy="333375"/>
          </a:xfrm>
          <a:prstGeom prst="wedgeRoundRectCallout">
            <a:avLst>
              <a:gd name="adj1" fmla="val -122583"/>
              <a:gd name="adj2" fmla="val -1143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b="1" noProof="1"/>
              <a:t>Form module</a:t>
            </a:r>
          </a:p>
        </p:txBody>
      </p:sp>
      <p:sp>
        <p:nvSpPr>
          <p:cNvPr id="222254" name="AutoShape 46">
            <a:extLst>
              <a:ext uri="{FF2B5EF4-FFF2-40B4-BE49-F238E27FC236}">
                <a16:creationId xmlns:a16="http://schemas.microsoft.com/office/drawing/2014/main" id="{E5C9FE22-4CD0-C183-6F9D-E55D8BF03B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1325" y="1577975"/>
            <a:ext cx="584200" cy="333375"/>
          </a:xfrm>
          <a:prstGeom prst="wedgeRoundRectCallout">
            <a:avLst>
              <a:gd name="adj1" fmla="val -193750"/>
              <a:gd name="adj2" fmla="val 42856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GB" altLang="en-US" sz="1400" b="1" noProof="1"/>
              <a:t>Form</a:t>
            </a:r>
          </a:p>
        </p:txBody>
      </p:sp>
      <p:sp>
        <p:nvSpPr>
          <p:cNvPr id="222255" name="AutoShape 47">
            <a:extLst>
              <a:ext uri="{FF2B5EF4-FFF2-40B4-BE49-F238E27FC236}">
                <a16:creationId xmlns:a16="http://schemas.microsoft.com/office/drawing/2014/main" id="{4CE32261-15FF-8C89-9AA8-5EF55A594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8738" y="2840038"/>
            <a:ext cx="1465262" cy="561975"/>
          </a:xfrm>
          <a:prstGeom prst="wedgeRoundRectCallout">
            <a:avLst>
              <a:gd name="adj1" fmla="val -115222"/>
              <a:gd name="adj2" fmla="val 7825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400" b="1" noProof="1"/>
              <a:t>Simple module</a:t>
            </a:r>
          </a:p>
          <a:p>
            <a:pPr algn="ctr"/>
            <a:r>
              <a:rPr lang="en-GB" altLang="en-US" sz="1400" noProof="1"/>
              <a:t>basCommon</a:t>
            </a:r>
            <a:endParaRPr lang="en-GB" altLang="en-US" sz="1400" b="1" noProof="1"/>
          </a:p>
        </p:txBody>
      </p:sp>
      <p:sp>
        <p:nvSpPr>
          <p:cNvPr id="222256" name="AutoShape 48">
            <a:extLst>
              <a:ext uri="{FF2B5EF4-FFF2-40B4-BE49-F238E27FC236}">
                <a16:creationId xmlns:a16="http://schemas.microsoft.com/office/drawing/2014/main" id="{C384BD63-7B4F-2C33-611A-B5E344C877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3100" y="3641725"/>
            <a:ext cx="1676400" cy="422275"/>
          </a:xfrm>
          <a:prstGeom prst="wedgeRoundRectCallout">
            <a:avLst>
              <a:gd name="adj1" fmla="val -112028"/>
              <a:gd name="adj2" fmla="val 10000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Catch error when no</a:t>
            </a:r>
          </a:p>
          <a:p>
            <a:pPr algn="ctr"/>
            <a:r>
              <a:rPr lang="en-US" altLang="en-US" sz="1000" b="1"/>
              <a:t>stay window  is selected</a:t>
            </a:r>
          </a:p>
        </p:txBody>
      </p:sp>
      <p:sp>
        <p:nvSpPr>
          <p:cNvPr id="222257" name="AutoShape 49">
            <a:extLst>
              <a:ext uri="{FF2B5EF4-FFF2-40B4-BE49-F238E27FC236}">
                <a16:creationId xmlns:a16="http://schemas.microsoft.com/office/drawing/2014/main" id="{1A29108E-3DFD-9648-E5D5-1991A1895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0413" y="4170363"/>
            <a:ext cx="1503362" cy="422275"/>
          </a:xfrm>
          <a:prstGeom prst="wedgeRoundRectCallout">
            <a:avLst>
              <a:gd name="adj1" fmla="val -124338"/>
              <a:gd name="adj2" fmla="val 1579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Get stayID in the</a:t>
            </a:r>
          </a:p>
          <a:p>
            <a:pPr algn="ctr"/>
            <a:r>
              <a:rPr lang="en-US" altLang="en-US" sz="1000" b="1"/>
              <a:t>selected Stay window</a:t>
            </a:r>
          </a:p>
        </p:txBody>
      </p:sp>
      <p:sp>
        <p:nvSpPr>
          <p:cNvPr id="222258" name="AutoShape 50">
            <a:extLst>
              <a:ext uri="{FF2B5EF4-FFF2-40B4-BE49-F238E27FC236}">
                <a16:creationId xmlns:a16="http://schemas.microsoft.com/office/drawing/2014/main" id="{D00B9A50-B578-B49A-46CF-2E6F797E4C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8825" y="5248275"/>
            <a:ext cx="1503363" cy="422275"/>
          </a:xfrm>
          <a:prstGeom prst="wedgeRoundRectCallout">
            <a:avLst>
              <a:gd name="adj1" fmla="val -162778"/>
              <a:gd name="adj2" fmla="val 3007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Change state for the</a:t>
            </a:r>
          </a:p>
          <a:p>
            <a:pPr algn="ctr"/>
            <a:r>
              <a:rPr lang="en-US" altLang="en-US" sz="1000" b="1"/>
              <a:t>selected Stay window</a:t>
            </a:r>
          </a:p>
        </p:txBody>
      </p:sp>
      <p:sp>
        <p:nvSpPr>
          <p:cNvPr id="222259" name="AutoShape 51">
            <a:extLst>
              <a:ext uri="{FF2B5EF4-FFF2-40B4-BE49-F238E27FC236}">
                <a16:creationId xmlns:a16="http://schemas.microsoft.com/office/drawing/2014/main" id="{008D109D-017E-CD28-9277-A2B92E147A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8988" y="5842000"/>
            <a:ext cx="1443037" cy="422275"/>
          </a:xfrm>
          <a:prstGeom prst="wedgeRoundRectCallout">
            <a:avLst>
              <a:gd name="adj1" fmla="val -68810"/>
              <a:gd name="adj2" fmla="val -902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Ask user to</a:t>
            </a:r>
          </a:p>
          <a:p>
            <a:pPr algn="ctr"/>
            <a:r>
              <a:rPr lang="en-US" altLang="en-US" sz="1000" b="1"/>
              <a:t>select a stay window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40" name="Picture 8">
            <a:extLst>
              <a:ext uri="{FF2B5EF4-FFF2-40B4-BE49-F238E27FC236}">
                <a16:creationId xmlns:a16="http://schemas.microsoft.com/office/drawing/2014/main" id="{E0EAFA23-CCC0-6942-6882-8D93D50A74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425" y="720725"/>
            <a:ext cx="2647950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3236" name="Picture 4">
            <a:extLst>
              <a:ext uri="{FF2B5EF4-FFF2-40B4-BE49-F238E27FC236}">
                <a16:creationId xmlns:a16="http://schemas.microsoft.com/office/drawing/2014/main" id="{D4D5D1D1-9BB0-78AB-21CC-B27B73AE4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720725"/>
            <a:ext cx="154305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3235" name="Picture 3">
            <a:extLst>
              <a:ext uri="{FF2B5EF4-FFF2-40B4-BE49-F238E27FC236}">
                <a16:creationId xmlns:a16="http://schemas.microsoft.com/office/drawing/2014/main" id="{AFCA9A6A-266B-6B50-8798-4EF44B9EBA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3" y="1398588"/>
            <a:ext cx="1438275" cy="324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3237" name="AutoShape 5">
            <a:extLst>
              <a:ext uri="{FF2B5EF4-FFF2-40B4-BE49-F238E27FC236}">
                <a16:creationId xmlns:a16="http://schemas.microsoft.com/office/drawing/2014/main" id="{E60D8978-2A07-3ECE-9847-A09CA68DF9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6825" y="3897313"/>
            <a:ext cx="1573213" cy="422275"/>
          </a:xfrm>
          <a:prstGeom prst="wedgeRoundRectCallout">
            <a:avLst>
              <a:gd name="adj1" fmla="val -96519"/>
              <a:gd name="adj2" fmla="val 10263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Properties for</a:t>
            </a:r>
          </a:p>
          <a:p>
            <a:pPr algn="ctr"/>
            <a:r>
              <a:rPr lang="en-US" altLang="en-US" sz="1000" b="1"/>
              <a:t>Cancel stay menu item</a:t>
            </a:r>
          </a:p>
        </p:txBody>
      </p:sp>
      <p:sp>
        <p:nvSpPr>
          <p:cNvPr id="223238" name="AutoShape 6">
            <a:extLst>
              <a:ext uri="{FF2B5EF4-FFF2-40B4-BE49-F238E27FC236}">
                <a16:creationId xmlns:a16="http://schemas.microsoft.com/office/drawing/2014/main" id="{2BA298CB-8EE9-EDAE-36E4-712CB1D281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4325" y="2951163"/>
            <a:ext cx="1360488" cy="257175"/>
          </a:xfrm>
          <a:prstGeom prst="wedgeRoundRectCallout">
            <a:avLst>
              <a:gd name="adj1" fmla="val -77014"/>
              <a:gd name="adj2" fmla="val -28394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Call mniCancelStay</a:t>
            </a:r>
          </a:p>
        </p:txBody>
      </p:sp>
      <p:sp>
        <p:nvSpPr>
          <p:cNvPr id="223239" name="AutoShape 7">
            <a:extLst>
              <a:ext uri="{FF2B5EF4-FFF2-40B4-BE49-F238E27FC236}">
                <a16:creationId xmlns:a16="http://schemas.microsoft.com/office/drawing/2014/main" id="{4D0779C9-722B-201F-A1C6-F81F61CDD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6825" y="3897313"/>
            <a:ext cx="1573213" cy="422275"/>
          </a:xfrm>
          <a:prstGeom prst="wedgeRoundRectCallout">
            <a:avLst>
              <a:gd name="adj1" fmla="val 31838"/>
              <a:gd name="adj2" fmla="val -15902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Properties for</a:t>
            </a:r>
          </a:p>
          <a:p>
            <a:pPr algn="ctr"/>
            <a:r>
              <a:rPr lang="en-US" altLang="en-US" sz="1000" b="1"/>
              <a:t>Cancel stay menu item</a:t>
            </a:r>
          </a:p>
        </p:txBody>
      </p:sp>
      <p:sp>
        <p:nvSpPr>
          <p:cNvPr id="223241" name="Text Box 9">
            <a:extLst>
              <a:ext uri="{FF2B5EF4-FFF2-40B4-BE49-F238E27FC236}">
                <a16:creationId xmlns:a16="http://schemas.microsoft.com/office/drawing/2014/main" id="{CC830520-D57B-DF24-A2B7-55796CCE89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5.7B  Action for menu items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20" name="Text Box 8">
            <a:extLst>
              <a:ext uri="{FF2B5EF4-FFF2-40B4-BE49-F238E27FC236}">
                <a16:creationId xmlns:a16="http://schemas.microsoft.com/office/drawing/2014/main" id="{FD456F5D-584C-A578-33AE-8DA4D09E1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5.7</a:t>
            </a:r>
            <a:r>
              <a:rPr lang="da-DK" altLang="en-US" sz="1600" b="1" u="sng">
                <a:latin typeface="Arial" panose="020B0604020202020204" pitchFamily="34" charset="0"/>
              </a:rPr>
              <a:t>C</a:t>
            </a:r>
            <a:r>
              <a:rPr lang="en-US" altLang="en-US" sz="1600" b="1" u="sng">
                <a:latin typeface="Arial" panose="020B0604020202020204" pitchFamily="34" charset="0"/>
              </a:rPr>
              <a:t>  </a:t>
            </a:r>
            <a:r>
              <a:rPr lang="da-DK" altLang="en-US" sz="1600" b="1" u="sng">
                <a:latin typeface="Arial" panose="020B0604020202020204" pitchFamily="34" charset="0"/>
              </a:rPr>
              <a:t>Managing modules and class modules</a:t>
            </a:r>
            <a:r>
              <a:rPr lang="en-US" altLang="en-US" sz="1600" b="1" u="sng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294921" name="Picture 9">
            <a:extLst>
              <a:ext uri="{FF2B5EF4-FFF2-40B4-BE49-F238E27FC236}">
                <a16:creationId xmlns:a16="http://schemas.microsoft.com/office/drawing/2014/main" id="{04E62E98-2BE8-373A-040A-F3E07800B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33"/>
          <a:stretch>
            <a:fillRect/>
          </a:stretch>
        </p:blipFill>
        <p:spPr bwMode="auto">
          <a:xfrm>
            <a:off x="514350" y="533400"/>
            <a:ext cx="5181600" cy="5257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94926" name="Object 14">
            <a:extLst>
              <a:ext uri="{FF2B5EF4-FFF2-40B4-BE49-F238E27FC236}">
                <a16:creationId xmlns:a16="http://schemas.microsoft.com/office/drawing/2014/main" id="{91FF0EEC-1A89-499B-1613-60DC95CA9C8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43300" y="4705350"/>
          <a:ext cx="10668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1066667" imgH="419048" progId="Paint.Picture">
                  <p:embed/>
                </p:oleObj>
              </mc:Choice>
              <mc:Fallback>
                <p:oleObj name="Bitmap Image" r:id="rId4" imgW="1066667" imgH="419048" progId="Paint.Picture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3300" y="4705350"/>
                        <a:ext cx="106680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4928" name="AutoShape 16">
            <a:extLst>
              <a:ext uri="{FF2B5EF4-FFF2-40B4-BE49-F238E27FC236}">
                <a16:creationId xmlns:a16="http://schemas.microsoft.com/office/drawing/2014/main" id="{E424D3DF-F4B3-AC76-B0A4-78A1FD4A4D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0" y="1922463"/>
            <a:ext cx="1658938" cy="422275"/>
          </a:xfrm>
          <a:prstGeom prst="wedgeRoundRectCallout">
            <a:avLst>
              <a:gd name="adj1" fmla="val 79759"/>
              <a:gd name="adj2" fmla="val -23458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da-DK" altLang="en-US" sz="1000" b="1"/>
              <a:t>Select properties</a:t>
            </a:r>
          </a:p>
          <a:p>
            <a:pPr algn="ctr"/>
            <a:r>
              <a:rPr lang="da-DK" altLang="en-US" sz="1000" b="1"/>
              <a:t>to change module name</a:t>
            </a:r>
            <a:endParaRPr lang="en-US" altLang="en-US" sz="1000" b="1"/>
          </a:p>
        </p:txBody>
      </p:sp>
      <p:graphicFrame>
        <p:nvGraphicFramePr>
          <p:cNvPr id="294929" name="Object 17">
            <a:extLst>
              <a:ext uri="{FF2B5EF4-FFF2-40B4-BE49-F238E27FC236}">
                <a16:creationId xmlns:a16="http://schemas.microsoft.com/office/drawing/2014/main" id="{9DCB0452-06F3-C693-16F9-3E413CFA9AF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14538" y="4067175"/>
          <a:ext cx="1533525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1533739" imgH="2057143" progId="Paint.Picture">
                  <p:embed/>
                </p:oleObj>
              </mc:Choice>
              <mc:Fallback>
                <p:oleObj name="Bitmap Image" r:id="rId6" imgW="1533739" imgH="2057143" progId="Paint.Picture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4538" y="4067175"/>
                        <a:ext cx="1533525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4927" name="AutoShape 15">
            <a:extLst>
              <a:ext uri="{FF2B5EF4-FFF2-40B4-BE49-F238E27FC236}">
                <a16:creationId xmlns:a16="http://schemas.microsoft.com/office/drawing/2014/main" id="{55265F19-2E12-8325-DC4E-775030C67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5988" y="3232150"/>
            <a:ext cx="1157287" cy="587375"/>
          </a:xfrm>
          <a:prstGeom prst="wedgeRoundRectCallout">
            <a:avLst>
              <a:gd name="adj1" fmla="val -78671"/>
              <a:gd name="adj2" fmla="val 24324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da-DK" altLang="en-US" sz="1000" b="1"/>
              <a:t>Right click to</a:t>
            </a:r>
          </a:p>
          <a:p>
            <a:pPr algn="ctr"/>
            <a:r>
              <a:rPr lang="da-DK" altLang="en-US" sz="1000" b="1"/>
              <a:t>insert Module or</a:t>
            </a:r>
          </a:p>
          <a:p>
            <a:pPr algn="ctr"/>
            <a:r>
              <a:rPr lang="da-DK" altLang="en-US" sz="1000" b="1"/>
              <a:t>Class Module</a:t>
            </a:r>
            <a:endParaRPr lang="en-US" altLang="en-US" sz="1000" b="1"/>
          </a:p>
        </p:txBody>
      </p:sp>
      <p:sp>
        <p:nvSpPr>
          <p:cNvPr id="294930" name="AutoShape 18">
            <a:extLst>
              <a:ext uri="{FF2B5EF4-FFF2-40B4-BE49-F238E27FC236}">
                <a16:creationId xmlns:a16="http://schemas.microsoft.com/office/drawing/2014/main" id="{7705D97B-8748-7B10-1EBE-77D3B9FD14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0950" y="5662613"/>
            <a:ext cx="1027113" cy="257175"/>
          </a:xfrm>
          <a:prstGeom prst="wedgeRoundRectCallout">
            <a:avLst>
              <a:gd name="adj1" fmla="val -94514"/>
              <a:gd name="adj2" fmla="val -15370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da-DK" altLang="en-US" sz="1000" b="1"/>
              <a:t>Delete module</a:t>
            </a:r>
            <a:endParaRPr lang="en-US" altLang="en-US" sz="1000" b="1"/>
          </a:p>
        </p:txBody>
      </p:sp>
      <p:sp>
        <p:nvSpPr>
          <p:cNvPr id="294931" name="AutoShape 19">
            <a:extLst>
              <a:ext uri="{FF2B5EF4-FFF2-40B4-BE49-F238E27FC236}">
                <a16:creationId xmlns:a16="http://schemas.microsoft.com/office/drawing/2014/main" id="{56DE8142-5408-4299-F0AE-F758503F0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9063" y="2133600"/>
            <a:ext cx="692150" cy="422275"/>
          </a:xfrm>
          <a:prstGeom prst="wedgeRoundRectCallout">
            <a:avLst>
              <a:gd name="adj1" fmla="val -19495"/>
              <a:gd name="adj2" fmla="val 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da-DK" altLang="en-US" sz="1000" b="1"/>
              <a:t>Property </a:t>
            </a:r>
          </a:p>
          <a:p>
            <a:pPr algn="ctr"/>
            <a:r>
              <a:rPr lang="da-DK" altLang="en-US" sz="1000" b="1"/>
              <a:t>window</a:t>
            </a:r>
            <a:endParaRPr lang="en-US" altLang="en-US" sz="1000" b="1"/>
          </a:p>
        </p:txBody>
      </p:sp>
      <p:sp>
        <p:nvSpPr>
          <p:cNvPr id="294932" name="AutoShape 20">
            <a:extLst>
              <a:ext uri="{FF2B5EF4-FFF2-40B4-BE49-F238E27FC236}">
                <a16:creationId xmlns:a16="http://schemas.microsoft.com/office/drawing/2014/main" id="{2F9430C8-66DC-F004-8475-A693D2CC74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463" y="4030663"/>
            <a:ext cx="631825" cy="422275"/>
          </a:xfrm>
          <a:prstGeom prst="wedgeRoundRectCallout">
            <a:avLst>
              <a:gd name="adj1" fmla="val 25630"/>
              <a:gd name="adj2" fmla="val -1353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da-DK" altLang="en-US" sz="1000" b="1"/>
              <a:t>Project</a:t>
            </a:r>
          </a:p>
          <a:p>
            <a:pPr algn="ctr"/>
            <a:r>
              <a:rPr lang="da-DK" altLang="en-US" sz="1000" b="1"/>
              <a:t>explorer</a:t>
            </a:r>
            <a:endParaRPr lang="en-US" altLang="en-US" sz="1000" b="1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Text Box 4098">
            <a:extLst>
              <a:ext uri="{FF2B5EF4-FFF2-40B4-BE49-F238E27FC236}">
                <a16:creationId xmlns:a16="http://schemas.microsoft.com/office/drawing/2014/main" id="{DB5199DD-2473-1A73-B8ED-D3DC1E18AF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5.7</a:t>
            </a:r>
            <a:r>
              <a:rPr lang="da-DK" altLang="en-US" sz="1600" b="1" u="sng">
                <a:latin typeface="Arial" panose="020B0604020202020204" pitchFamily="34" charset="0"/>
              </a:rPr>
              <a:t>D</a:t>
            </a:r>
            <a:r>
              <a:rPr lang="en-US" altLang="en-US" sz="1600" b="1" u="sng">
                <a:latin typeface="Arial" panose="020B0604020202020204" pitchFamily="34" charset="0"/>
              </a:rPr>
              <a:t>  Global variables </a:t>
            </a:r>
          </a:p>
        </p:txBody>
      </p:sp>
      <p:pic>
        <p:nvPicPr>
          <p:cNvPr id="226307" name="Picture 4099">
            <a:extLst>
              <a:ext uri="{FF2B5EF4-FFF2-40B4-BE49-F238E27FC236}">
                <a16:creationId xmlns:a16="http://schemas.microsoft.com/office/drawing/2014/main" id="{F7F728E0-6829-4C71-632B-031A8D45C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82"/>
          <a:stretch>
            <a:fillRect/>
          </a:stretch>
        </p:blipFill>
        <p:spPr bwMode="auto">
          <a:xfrm>
            <a:off x="514350" y="720725"/>
            <a:ext cx="4229100" cy="23637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6316" name="Picture 4108">
            <a:extLst>
              <a:ext uri="{FF2B5EF4-FFF2-40B4-BE49-F238E27FC236}">
                <a16:creationId xmlns:a16="http://schemas.microsoft.com/office/drawing/2014/main" id="{9D1C95BA-63C0-D8AF-0D7D-648067C2C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838" y="2336800"/>
            <a:ext cx="3895725" cy="1476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6314" name="Picture 4106">
            <a:extLst>
              <a:ext uri="{FF2B5EF4-FFF2-40B4-BE49-F238E27FC236}">
                <a16:creationId xmlns:a16="http://schemas.microsoft.com/office/drawing/2014/main" id="{69749A12-9F80-CFAC-9BD7-E7E673DFC0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225" y="3078163"/>
            <a:ext cx="2676525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6310" name="AutoShape 4102">
            <a:extLst>
              <a:ext uri="{FF2B5EF4-FFF2-40B4-BE49-F238E27FC236}">
                <a16:creationId xmlns:a16="http://schemas.microsoft.com/office/drawing/2014/main" id="{53986796-F5F6-7ECA-E672-520D4A9725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7925" y="720725"/>
            <a:ext cx="1465263" cy="561975"/>
          </a:xfrm>
          <a:prstGeom prst="wedgeRoundRectCallout">
            <a:avLst>
              <a:gd name="adj1" fmla="val -87593"/>
              <a:gd name="adj2" fmla="val 21468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400" b="1" noProof="1"/>
              <a:t>Simple module</a:t>
            </a:r>
          </a:p>
          <a:p>
            <a:pPr algn="ctr"/>
            <a:r>
              <a:rPr lang="en-GB" altLang="en-US" sz="1400" noProof="1"/>
              <a:t>basCommon</a:t>
            </a:r>
            <a:endParaRPr lang="en-GB" altLang="en-US" sz="1400" b="1" noProof="1"/>
          </a:p>
        </p:txBody>
      </p:sp>
      <p:sp>
        <p:nvSpPr>
          <p:cNvPr id="226311" name="AutoShape 4103">
            <a:extLst>
              <a:ext uri="{FF2B5EF4-FFF2-40B4-BE49-F238E27FC236}">
                <a16:creationId xmlns:a16="http://schemas.microsoft.com/office/drawing/2014/main" id="{B9D3DA0A-8597-24DA-7A73-6874FD3EFA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0250" y="1025525"/>
            <a:ext cx="1069975" cy="257175"/>
          </a:xfrm>
          <a:prstGeom prst="wedgeRoundRectCallout">
            <a:avLst>
              <a:gd name="adj1" fmla="val -156824"/>
              <a:gd name="adj2" fmla="val 1851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Global variable</a:t>
            </a:r>
          </a:p>
        </p:txBody>
      </p:sp>
      <p:sp>
        <p:nvSpPr>
          <p:cNvPr id="226312" name="AutoShape 4104">
            <a:extLst>
              <a:ext uri="{FF2B5EF4-FFF2-40B4-BE49-F238E27FC236}">
                <a16:creationId xmlns:a16="http://schemas.microsoft.com/office/drawing/2014/main" id="{2246AB9F-C438-7038-AE07-A35DAA9CC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3763" y="2336800"/>
            <a:ext cx="1314450" cy="561975"/>
          </a:xfrm>
          <a:prstGeom prst="wedgeRoundRectCallout">
            <a:avLst>
              <a:gd name="adj1" fmla="val -87593"/>
              <a:gd name="adj2" fmla="val 21468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400" b="1" noProof="1"/>
              <a:t>Form module</a:t>
            </a:r>
          </a:p>
          <a:p>
            <a:pPr algn="ctr"/>
            <a:r>
              <a:rPr lang="en-GB" altLang="en-US" sz="1400" noProof="1"/>
              <a:t>frmFindStay</a:t>
            </a:r>
            <a:endParaRPr lang="en-GB" altLang="en-US" sz="1400" b="1" noProof="1"/>
          </a:p>
        </p:txBody>
      </p:sp>
      <p:sp>
        <p:nvSpPr>
          <p:cNvPr id="226313" name="AutoShape 4105">
            <a:extLst>
              <a:ext uri="{FF2B5EF4-FFF2-40B4-BE49-F238E27FC236}">
                <a16:creationId xmlns:a16="http://schemas.microsoft.com/office/drawing/2014/main" id="{58840561-4A3E-C206-220F-27D6A85EAB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438" y="4875213"/>
            <a:ext cx="1284287" cy="561975"/>
          </a:xfrm>
          <a:prstGeom prst="wedgeRoundRectCallout">
            <a:avLst>
              <a:gd name="adj1" fmla="val 79542"/>
              <a:gd name="adj2" fmla="val -105083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GB" altLang="en-US" sz="1400" b="1" noProof="1"/>
              <a:t>Property box</a:t>
            </a:r>
          </a:p>
          <a:p>
            <a:pPr algn="ctr"/>
            <a:r>
              <a:rPr lang="en-GB" altLang="en-US" sz="1400" noProof="1"/>
              <a:t>cboArrival</a:t>
            </a:r>
            <a:endParaRPr lang="en-GB" altLang="en-US" sz="1400" b="1" noProof="1"/>
          </a:p>
        </p:txBody>
      </p:sp>
      <p:sp>
        <p:nvSpPr>
          <p:cNvPr id="226315" name="AutoShape 4107">
            <a:extLst>
              <a:ext uri="{FF2B5EF4-FFF2-40B4-BE49-F238E27FC236}">
                <a16:creationId xmlns:a16="http://schemas.microsoft.com/office/drawing/2014/main" id="{6AF8F37E-BE3F-AA8B-F70E-6DF4D4D01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3787775"/>
            <a:ext cx="1049338" cy="422275"/>
          </a:xfrm>
          <a:prstGeom prst="wedgeRoundRectCallout">
            <a:avLst>
              <a:gd name="adj1" fmla="val 84796"/>
              <a:gd name="adj2" fmla="val -14737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Reference to</a:t>
            </a:r>
          </a:p>
          <a:p>
            <a:pPr algn="ctr"/>
            <a:r>
              <a:rPr lang="en-US" altLang="en-US" sz="1000" b="1"/>
              <a:t>global variable</a:t>
            </a:r>
          </a:p>
        </p:txBody>
      </p:sp>
      <p:sp>
        <p:nvSpPr>
          <p:cNvPr id="226317" name="AutoShape 4109">
            <a:extLst>
              <a:ext uri="{FF2B5EF4-FFF2-40B4-BE49-F238E27FC236}">
                <a16:creationId xmlns:a16="http://schemas.microsoft.com/office/drawing/2014/main" id="{D1D89169-FD0E-6717-335D-09C15C583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325" y="1470025"/>
            <a:ext cx="1149350" cy="257175"/>
          </a:xfrm>
          <a:prstGeom prst="wedgeRoundRectCallout">
            <a:avLst>
              <a:gd name="adj1" fmla="val -152625"/>
              <a:gd name="adj2" fmla="val -617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Access function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708" name="Picture 100">
            <a:extLst>
              <a:ext uri="{FF2B5EF4-FFF2-40B4-BE49-F238E27FC236}">
                <a16:creationId xmlns:a16="http://schemas.microsoft.com/office/drawing/2014/main" id="{CA92AEC9-B235-A1F6-3B20-8D3B9B3C8B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720725"/>
            <a:ext cx="3057525" cy="23907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6703" name="Picture 95">
            <a:extLst>
              <a:ext uri="{FF2B5EF4-FFF2-40B4-BE49-F238E27FC236}">
                <a16:creationId xmlns:a16="http://schemas.microsoft.com/office/drawing/2014/main" id="{595A157B-DEA6-1979-7047-29A5F963E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325" y="593725"/>
            <a:ext cx="371475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6676" name="Text Box 68">
            <a:extLst>
              <a:ext uri="{FF2B5EF4-FFF2-40B4-BE49-F238E27FC236}">
                <a16:creationId xmlns:a16="http://schemas.microsoft.com/office/drawing/2014/main" id="{E583ABA8-578A-30E8-8905-D29A8C5A2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5.1B  Addressing the objects</a:t>
            </a:r>
          </a:p>
        </p:txBody>
      </p:sp>
      <p:sp>
        <p:nvSpPr>
          <p:cNvPr id="196699" name="AutoShape 91">
            <a:extLst>
              <a:ext uri="{FF2B5EF4-FFF2-40B4-BE49-F238E27FC236}">
                <a16:creationId xmlns:a16="http://schemas.microsoft.com/office/drawing/2014/main" id="{CFB66E64-46E3-B42E-9AD3-8AFCB4E624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8588" y="593725"/>
            <a:ext cx="892175" cy="257175"/>
          </a:xfrm>
          <a:prstGeom prst="wedgeRoundRectCallout">
            <a:avLst>
              <a:gd name="adj1" fmla="val 112634"/>
              <a:gd name="adj2" fmla="val -555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 b="1"/>
              <a:t>frmFindStay</a:t>
            </a:r>
          </a:p>
        </p:txBody>
      </p:sp>
      <p:sp>
        <p:nvSpPr>
          <p:cNvPr id="196700" name="AutoShape 92">
            <a:extLst>
              <a:ext uri="{FF2B5EF4-FFF2-40B4-BE49-F238E27FC236}">
                <a16:creationId xmlns:a16="http://schemas.microsoft.com/office/drawing/2014/main" id="{46394570-D332-4055-C226-2CF0BC93FE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7350" y="1127125"/>
            <a:ext cx="633413" cy="257175"/>
          </a:xfrm>
          <a:prstGeom prst="wedgeRoundRectCallout">
            <a:avLst>
              <a:gd name="adj1" fmla="val 229949"/>
              <a:gd name="adj2" fmla="val -5987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 b="1"/>
              <a:t>txtName</a:t>
            </a:r>
          </a:p>
        </p:txBody>
      </p:sp>
      <p:sp>
        <p:nvSpPr>
          <p:cNvPr id="196701" name="AutoShape 93">
            <a:extLst>
              <a:ext uri="{FF2B5EF4-FFF2-40B4-BE49-F238E27FC236}">
                <a16:creationId xmlns:a16="http://schemas.microsoft.com/office/drawing/2014/main" id="{63ACDDBD-44D7-95C2-0F65-3078E0E34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7638" y="1577975"/>
            <a:ext cx="1031875" cy="422275"/>
          </a:xfrm>
          <a:prstGeom prst="wedgeRoundRectCallout">
            <a:avLst>
              <a:gd name="adj1" fmla="val 109847"/>
              <a:gd name="adj2" fmla="val 2105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 b="1"/>
              <a:t>subStayList</a:t>
            </a:r>
          </a:p>
          <a:p>
            <a:r>
              <a:rPr lang="en-US" altLang="en-US" sz="1000" b="1"/>
              <a:t>+ fsubStayList</a:t>
            </a:r>
          </a:p>
        </p:txBody>
      </p:sp>
      <p:sp>
        <p:nvSpPr>
          <p:cNvPr id="196702" name="AutoShape 94">
            <a:extLst>
              <a:ext uri="{FF2B5EF4-FFF2-40B4-BE49-F238E27FC236}">
                <a16:creationId xmlns:a16="http://schemas.microsoft.com/office/drawing/2014/main" id="{A3D9129B-20B0-3DF4-B731-1FBF33007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3988" y="2286000"/>
            <a:ext cx="1027112" cy="257175"/>
          </a:xfrm>
          <a:prstGeom prst="wedgeRoundRectCallout">
            <a:avLst>
              <a:gd name="adj1" fmla="val 104097"/>
              <a:gd name="adj2" fmla="val -14135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 b="1"/>
              <a:t>current record</a:t>
            </a:r>
          </a:p>
        </p:txBody>
      </p:sp>
      <p:sp>
        <p:nvSpPr>
          <p:cNvPr id="196705" name="AutoShape 97">
            <a:extLst>
              <a:ext uri="{FF2B5EF4-FFF2-40B4-BE49-F238E27FC236}">
                <a16:creationId xmlns:a16="http://schemas.microsoft.com/office/drawing/2014/main" id="{C4B8F97E-91E4-EF31-61B7-97B2662142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4588" y="3048000"/>
            <a:ext cx="1306512" cy="420688"/>
          </a:xfrm>
          <a:prstGeom prst="wedgeRoundRectCallout">
            <a:avLst>
              <a:gd name="adj1" fmla="val -54861"/>
              <a:gd name="adj2" fmla="val -9905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 b="1"/>
              <a:t>Ctrl+G: Open the </a:t>
            </a:r>
          </a:p>
          <a:p>
            <a:r>
              <a:rPr lang="en-US" altLang="en-US" sz="1000" b="1"/>
              <a:t>Immediate window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88" name="Picture 8">
            <a:extLst>
              <a:ext uri="{FF2B5EF4-FFF2-40B4-BE49-F238E27FC236}">
                <a16:creationId xmlns:a16="http://schemas.microsoft.com/office/drawing/2014/main" id="{B13F7D6D-3561-9DF6-B2E3-98029AEA1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96"/>
          <a:stretch>
            <a:fillRect/>
          </a:stretch>
        </p:blipFill>
        <p:spPr bwMode="auto">
          <a:xfrm>
            <a:off x="3998913" y="1155700"/>
            <a:ext cx="3724275" cy="26003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9682" name="Text Box 2">
            <a:extLst>
              <a:ext uri="{FF2B5EF4-FFF2-40B4-BE49-F238E27FC236}">
                <a16:creationId xmlns:a16="http://schemas.microsoft.com/office/drawing/2014/main" id="{7CD18FD4-C58E-8D2D-E621-8D37FF179A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5.2A  An event procedure</a:t>
            </a:r>
          </a:p>
        </p:txBody>
      </p:sp>
      <p:pic>
        <p:nvPicPr>
          <p:cNvPr id="199684" name="Picture 4">
            <a:extLst>
              <a:ext uri="{FF2B5EF4-FFF2-40B4-BE49-F238E27FC236}">
                <a16:creationId xmlns:a16="http://schemas.microsoft.com/office/drawing/2014/main" id="{817FEDDE-744B-1E9F-FE30-CF94C887D2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81025"/>
            <a:ext cx="3086100" cy="279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9683" name="Picture 3">
            <a:extLst>
              <a:ext uri="{FF2B5EF4-FFF2-40B4-BE49-F238E27FC236}">
                <a16:creationId xmlns:a16="http://schemas.microsoft.com/office/drawing/2014/main" id="{BA850FA0-413C-5B75-3BEF-7872503632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013" y="1804988"/>
            <a:ext cx="3724275" cy="279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9686" name="Picture 6">
            <a:extLst>
              <a:ext uri="{FF2B5EF4-FFF2-40B4-BE49-F238E27FC236}">
                <a16:creationId xmlns:a16="http://schemas.microsoft.com/office/drawing/2014/main" id="{6871D228-8C0D-2EEE-69FC-CE180F0B79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3921125"/>
            <a:ext cx="401955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9687" name="AutoShape 7">
            <a:extLst>
              <a:ext uri="{FF2B5EF4-FFF2-40B4-BE49-F238E27FC236}">
                <a16:creationId xmlns:a16="http://schemas.microsoft.com/office/drawing/2014/main" id="{57E3E9A5-5F4D-C4F4-FCDE-5C2B9874C1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3013" y="581025"/>
            <a:ext cx="1382712" cy="422275"/>
          </a:xfrm>
          <a:prstGeom prst="wedgeRoundRectCallout">
            <a:avLst>
              <a:gd name="adj1" fmla="val -69634"/>
              <a:gd name="adj2" fmla="val 9849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 b="1"/>
              <a:t>Click three dots.</a:t>
            </a:r>
          </a:p>
          <a:p>
            <a:r>
              <a:rPr lang="en-US" altLang="en-US" sz="1000" b="1"/>
              <a:t>Select Code Builder</a:t>
            </a:r>
          </a:p>
        </p:txBody>
      </p:sp>
      <p:sp>
        <p:nvSpPr>
          <p:cNvPr id="199689" name="AutoShape 9">
            <a:extLst>
              <a:ext uri="{FF2B5EF4-FFF2-40B4-BE49-F238E27FC236}">
                <a16:creationId xmlns:a16="http://schemas.microsoft.com/office/drawing/2014/main" id="{AA25C02B-DE44-0374-1BD6-7613CF72D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6438" y="1016000"/>
            <a:ext cx="514350" cy="300038"/>
          </a:xfrm>
          <a:prstGeom prst="wedgeRoundRectCallout">
            <a:avLst>
              <a:gd name="adj1" fmla="val -21296"/>
              <a:gd name="adj2" fmla="val -2037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b="1"/>
              <a:t>Form</a:t>
            </a:r>
          </a:p>
        </p:txBody>
      </p:sp>
      <p:sp>
        <p:nvSpPr>
          <p:cNvPr id="199690" name="AutoShape 10">
            <a:extLst>
              <a:ext uri="{FF2B5EF4-FFF2-40B4-BE49-F238E27FC236}">
                <a16:creationId xmlns:a16="http://schemas.microsoft.com/office/drawing/2014/main" id="{52BF0134-1CA0-CB27-CD41-3CDC552933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050" y="4264025"/>
            <a:ext cx="688975" cy="498475"/>
          </a:xfrm>
          <a:prstGeom prst="wedgeRoundRectCallout">
            <a:avLst>
              <a:gd name="adj1" fmla="val -21889"/>
              <a:gd name="adj2" fmla="val -2325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b="1"/>
              <a:t>Form</a:t>
            </a:r>
          </a:p>
          <a:p>
            <a:pPr algn="ctr"/>
            <a:r>
              <a:rPr lang="en-US" altLang="en-US" b="1"/>
              <a:t>module</a:t>
            </a:r>
          </a:p>
        </p:txBody>
      </p:sp>
      <p:sp>
        <p:nvSpPr>
          <p:cNvPr id="199691" name="Rectangle 11">
            <a:extLst>
              <a:ext uri="{FF2B5EF4-FFF2-40B4-BE49-F238E27FC236}">
                <a16:creationId xmlns:a16="http://schemas.microsoft.com/office/drawing/2014/main" id="{46C738D8-3BDF-C929-BE4C-D66587417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0438" y="5194300"/>
            <a:ext cx="4265612" cy="1049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30000"/>
              </a:spcAft>
            </a:pPr>
            <a:r>
              <a:rPr lang="en-US" altLang="en-US" sz="1600" b="1">
                <a:latin typeface="Arial" panose="020B0604020202020204" pitchFamily="34" charset="0"/>
              </a:rPr>
              <a:t>Important Textbox attributes</a:t>
            </a:r>
            <a:endParaRPr lang="en-US" altLang="en-US" sz="1200" b="1">
              <a:latin typeface="Arial" panose="020B0604020202020204" pitchFamily="34" charset="0"/>
            </a:endParaRPr>
          </a:p>
          <a:p>
            <a:pPr>
              <a:spcAft>
                <a:spcPct val="30000"/>
              </a:spcAft>
            </a:pPr>
            <a:r>
              <a:rPr lang="en-US" altLang="en-US" sz="1200" b="1">
                <a:latin typeface="Arial" panose="020B0604020202020204" pitchFamily="34" charset="0"/>
              </a:rPr>
              <a:t>Value:	Last value completed by user (default attribute)</a:t>
            </a:r>
          </a:p>
          <a:p>
            <a:pPr>
              <a:spcAft>
                <a:spcPct val="30000"/>
              </a:spcAft>
            </a:pPr>
            <a:r>
              <a:rPr lang="en-US" altLang="en-US" sz="1200" b="1">
                <a:latin typeface="Arial" panose="020B0604020202020204" pitchFamily="34" charset="0"/>
              </a:rPr>
              <a:t>Text:	What user sees during editing</a:t>
            </a:r>
          </a:p>
          <a:p>
            <a:r>
              <a:rPr lang="en-US" altLang="en-US" sz="1200" b="1">
                <a:latin typeface="Arial" panose="020B0604020202020204" pitchFamily="34" charset="0"/>
              </a:rPr>
              <a:t>OldValue:	Value saved in database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184" name="Picture 1040">
            <a:extLst>
              <a:ext uri="{FF2B5EF4-FFF2-40B4-BE49-F238E27FC236}">
                <a16:creationId xmlns:a16="http://schemas.microsoft.com/office/drawing/2014/main" id="{02C0CC19-60C5-AD65-DD38-497122A144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720725"/>
            <a:ext cx="451485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3171" name="Text Box 1027">
            <a:extLst>
              <a:ext uri="{FF2B5EF4-FFF2-40B4-BE49-F238E27FC236}">
                <a16:creationId xmlns:a16="http://schemas.microsoft.com/office/drawing/2014/main" id="{DAAC6866-C6F2-3CD3-422F-49212E174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5.2B  Computed SQL and live search</a:t>
            </a:r>
          </a:p>
        </p:txBody>
      </p:sp>
      <p:sp>
        <p:nvSpPr>
          <p:cNvPr id="263175" name="AutoShape 1031">
            <a:extLst>
              <a:ext uri="{FF2B5EF4-FFF2-40B4-BE49-F238E27FC236}">
                <a16:creationId xmlns:a16="http://schemas.microsoft.com/office/drawing/2014/main" id="{68FD0B82-8703-0441-34D6-89F8367B4E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7300" y="581025"/>
            <a:ext cx="1001713" cy="422275"/>
          </a:xfrm>
          <a:prstGeom prst="wedgeRoundRectCallout">
            <a:avLst>
              <a:gd name="adj1" fmla="val -159667"/>
              <a:gd name="adj2" fmla="val 28797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 b="1"/>
              <a:t>Define new </a:t>
            </a:r>
          </a:p>
          <a:p>
            <a:r>
              <a:rPr lang="en-US" altLang="en-US" sz="1000" b="1"/>
              <a:t>record source</a:t>
            </a:r>
          </a:p>
        </p:txBody>
      </p:sp>
      <p:sp>
        <p:nvSpPr>
          <p:cNvPr id="263178" name="Rectangle 1034">
            <a:extLst>
              <a:ext uri="{FF2B5EF4-FFF2-40B4-BE49-F238E27FC236}">
                <a16:creationId xmlns:a16="http://schemas.microsoft.com/office/drawing/2014/main" id="{B739C51B-65FF-FC8C-5BED-86D3F19E53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125788"/>
            <a:ext cx="4902200" cy="1049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30000"/>
              </a:spcAft>
            </a:pPr>
            <a:r>
              <a:rPr lang="en-US" altLang="en-US" sz="1600" b="1">
                <a:latin typeface="Arial" panose="020B0604020202020204" pitchFamily="34" charset="0"/>
              </a:rPr>
              <a:t>To make it work properly:</a:t>
            </a:r>
            <a:endParaRPr lang="en-US" altLang="en-US" sz="1200" b="1">
              <a:latin typeface="Arial" panose="020B0604020202020204" pitchFamily="34" charset="0"/>
            </a:endParaRPr>
          </a:p>
          <a:p>
            <a:pPr>
              <a:spcAft>
                <a:spcPct val="30000"/>
              </a:spcAft>
            </a:pPr>
            <a:r>
              <a:rPr lang="en-US" altLang="en-US" sz="1200" b="1">
                <a:latin typeface="Arial" panose="020B0604020202020204" pitchFamily="34" charset="0"/>
              </a:rPr>
              <a:t>Remove the old user criterion from qryStayList.</a:t>
            </a:r>
          </a:p>
          <a:p>
            <a:pPr>
              <a:spcAft>
                <a:spcPct val="30000"/>
              </a:spcAft>
            </a:pPr>
            <a:r>
              <a:rPr lang="en-US" altLang="en-US" sz="1200" b="1">
                <a:latin typeface="Arial" panose="020B0604020202020204" pitchFamily="34" charset="0"/>
              </a:rPr>
              <a:t>Set record source of fsubStayList to: select * from qryStayList; </a:t>
            </a:r>
          </a:p>
          <a:p>
            <a:pPr>
              <a:spcAft>
                <a:spcPct val="30000"/>
              </a:spcAft>
            </a:pPr>
            <a:r>
              <a:rPr lang="en-US" altLang="en-US" sz="1200" b="1">
                <a:latin typeface="Arial" panose="020B0604020202020204" pitchFamily="34" charset="0"/>
              </a:rPr>
              <a:t>Change the event procedure as above. Try it out.</a:t>
            </a:r>
          </a:p>
        </p:txBody>
      </p:sp>
      <p:sp>
        <p:nvSpPr>
          <p:cNvPr id="263181" name="AutoShape 1037">
            <a:extLst>
              <a:ext uri="{FF2B5EF4-FFF2-40B4-BE49-F238E27FC236}">
                <a16:creationId xmlns:a16="http://schemas.microsoft.com/office/drawing/2014/main" id="{DCFF263B-0E38-6BB4-10F5-6FD7323190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8125" y="2549525"/>
            <a:ext cx="1446213" cy="422275"/>
          </a:xfrm>
          <a:prstGeom prst="wedgeRoundRectCallout">
            <a:avLst>
              <a:gd name="adj1" fmla="val -12130"/>
              <a:gd name="adj2" fmla="val -11202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 b="1"/>
              <a:t>Compute SQL from</a:t>
            </a:r>
          </a:p>
          <a:p>
            <a:r>
              <a:rPr lang="en-US" altLang="en-US" sz="1000" b="1"/>
              <a:t>part1 &amp; part2 &amp; part3</a:t>
            </a:r>
          </a:p>
        </p:txBody>
      </p:sp>
      <p:sp>
        <p:nvSpPr>
          <p:cNvPr id="263182" name="AutoShape 1038">
            <a:extLst>
              <a:ext uri="{FF2B5EF4-FFF2-40B4-BE49-F238E27FC236}">
                <a16:creationId xmlns:a16="http://schemas.microsoft.com/office/drawing/2014/main" id="{7E512930-8ED4-A777-35FC-4753A4A4D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0075" y="2549525"/>
            <a:ext cx="1704975" cy="422275"/>
          </a:xfrm>
          <a:prstGeom prst="wedgeRoundRectCallout">
            <a:avLst>
              <a:gd name="adj1" fmla="val -39014"/>
              <a:gd name="adj2" fmla="val -11879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 b="1"/>
              <a:t>Note single quotes </a:t>
            </a:r>
          </a:p>
          <a:p>
            <a:r>
              <a:rPr lang="en-US" altLang="en-US" sz="1000" b="1"/>
              <a:t>around inner text strings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867" name="Picture 27">
            <a:extLst>
              <a:ext uri="{FF2B5EF4-FFF2-40B4-BE49-F238E27FC236}">
                <a16:creationId xmlns:a16="http://schemas.microsoft.com/office/drawing/2014/main" id="{F791E74C-A769-5689-85C5-90C990259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13" y="485775"/>
            <a:ext cx="51625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1843" name="Text Box 3">
            <a:extLst>
              <a:ext uri="{FF2B5EF4-FFF2-40B4-BE49-F238E27FC236}">
                <a16:creationId xmlns:a16="http://schemas.microsoft.com/office/drawing/2014/main" id="{34C0E865-714E-669B-1850-F9F1B70C2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5.2</a:t>
            </a:r>
            <a:r>
              <a:rPr lang="da-DK" altLang="en-US" sz="1600" b="1" u="sng">
                <a:latin typeface="Arial" panose="020B0604020202020204" pitchFamily="34" charset="0"/>
              </a:rPr>
              <a:t>C</a:t>
            </a:r>
            <a:r>
              <a:rPr lang="en-US" altLang="en-US" sz="1600" b="1" u="sng">
                <a:latin typeface="Arial" panose="020B0604020202020204" pitchFamily="34" charset="0"/>
              </a:rPr>
              <a:t>  </a:t>
            </a:r>
            <a:r>
              <a:rPr lang="da-DK" altLang="en-US" sz="1600" b="1" u="sng">
                <a:latin typeface="Arial" panose="020B0604020202020204" pitchFamily="34" charset="0"/>
              </a:rPr>
              <a:t>Composite criteria </a:t>
            </a:r>
            <a:endParaRPr lang="en-US" altLang="en-US" sz="1600" b="1" u="sng">
              <a:latin typeface="Arial" panose="020B0604020202020204" pitchFamily="34" charset="0"/>
            </a:endParaRPr>
          </a:p>
        </p:txBody>
      </p:sp>
      <p:sp>
        <p:nvSpPr>
          <p:cNvPr id="291844" name="AutoShape 4">
            <a:extLst>
              <a:ext uri="{FF2B5EF4-FFF2-40B4-BE49-F238E27FC236}">
                <a16:creationId xmlns:a16="http://schemas.microsoft.com/office/drawing/2014/main" id="{3030437C-6613-DB2E-2F6A-BBFEA49402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675" y="568325"/>
            <a:ext cx="633413" cy="257175"/>
          </a:xfrm>
          <a:prstGeom prst="wedgeRoundRectCallout">
            <a:avLst>
              <a:gd name="adj1" fmla="val 213157"/>
              <a:gd name="adj2" fmla="val 12531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sz="1000" b="1"/>
              <a:t>txtName</a:t>
            </a:r>
            <a:endParaRPr lang="en-US" altLang="en-US" sz="1000" b="1"/>
          </a:p>
        </p:txBody>
      </p:sp>
      <p:sp>
        <p:nvSpPr>
          <p:cNvPr id="291849" name="Rectangle 9">
            <a:extLst>
              <a:ext uri="{FF2B5EF4-FFF2-40B4-BE49-F238E27FC236}">
                <a16:creationId xmlns:a16="http://schemas.microsoft.com/office/drawing/2014/main" id="{AAE1B46A-FCCC-966E-553B-14C6E975C8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2111375"/>
            <a:ext cx="6289675" cy="42799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GB" altLang="en-US" sz="1000" noProof="1"/>
              <a:t>Dim copyName As String, copyStreet As String, copyPhone As String</a:t>
            </a:r>
          </a:p>
          <a:p>
            <a:endParaRPr lang="en-GB" altLang="en-US" sz="1000" noProof="1"/>
          </a:p>
          <a:p>
            <a:r>
              <a:rPr lang="en-GB" altLang="en-US" sz="1000" noProof="1"/>
              <a:t>Private Sub search()</a:t>
            </a:r>
          </a:p>
          <a:p>
            <a:r>
              <a:rPr lang="en-GB" altLang="en-US" sz="1000" noProof="1"/>
              <a:t>Dim s As String</a:t>
            </a:r>
          </a:p>
          <a:p>
            <a:r>
              <a:rPr lang="en-GB" altLang="en-US" sz="1000" noProof="1"/>
              <a:t>    s = "SELECT * FROM qryStayList WHERE TRUE "</a:t>
            </a:r>
          </a:p>
          <a:p>
            <a:r>
              <a:rPr lang="en-GB" altLang="en-US" sz="1000" noProof="1"/>
              <a:t>    If copyName &lt;&gt; "" Then s = s &amp; "</a:t>
            </a:r>
            <a:r>
              <a:rPr lang="da-DK" altLang="en-US" sz="1000"/>
              <a:t> </a:t>
            </a:r>
            <a:r>
              <a:rPr lang="da-DK" altLang="en-US" sz="1000" noProof="1"/>
              <a:t>AND name Like( '*" &amp; copyName &amp; "*' ) "</a:t>
            </a:r>
          </a:p>
          <a:p>
            <a:r>
              <a:rPr lang="da-DK" altLang="en-US" sz="1000" noProof="1"/>
              <a:t>    If copyStreet &lt;&gt; "" Then s = s &amp; "</a:t>
            </a:r>
            <a:r>
              <a:rPr lang="da-DK" altLang="en-US" sz="1000"/>
              <a:t> </a:t>
            </a:r>
            <a:r>
              <a:rPr lang="da-DK" altLang="en-US" sz="1000" noProof="1"/>
              <a:t>AND address1 Like( '*" &amp; copyStreet &amp; "*' ) "</a:t>
            </a:r>
          </a:p>
          <a:p>
            <a:r>
              <a:rPr lang="da-DK" altLang="en-US" sz="1000" noProof="1"/>
              <a:t>    If copyPhone &lt;&gt; "" Then s = s &amp; "</a:t>
            </a:r>
            <a:r>
              <a:rPr lang="da-DK" altLang="en-US" sz="1000"/>
              <a:t> </a:t>
            </a:r>
            <a:r>
              <a:rPr lang="da-DK" altLang="en-US" sz="1000" noProof="1"/>
              <a:t>AND phone Like( '*" &amp; copyPhone &amp; "*' ) "</a:t>
            </a:r>
            <a:endParaRPr lang="da-DK" altLang="en-US" sz="1000"/>
          </a:p>
          <a:p>
            <a:r>
              <a:rPr lang="da-DK" altLang="en-US" sz="1000"/>
              <a:t>    i</a:t>
            </a:r>
            <a:r>
              <a:rPr lang="da-DK" altLang="en-US" sz="1000" noProof="1"/>
              <a:t>f txtArrival &gt; 0 Then s = s &amp; "</a:t>
            </a:r>
            <a:r>
              <a:rPr lang="da-DK" altLang="en-US" sz="1000"/>
              <a:t> </a:t>
            </a:r>
            <a:r>
              <a:rPr lang="da-DK" altLang="en-US" sz="1000" noProof="1"/>
              <a:t>AND arrival = " &amp; CDbl(txtArrival)</a:t>
            </a:r>
          </a:p>
          <a:p>
            <a:r>
              <a:rPr lang="da-DK" altLang="en-US" sz="1000" noProof="1"/>
              <a:t>    s = s &amp; "</a:t>
            </a:r>
            <a:r>
              <a:rPr lang="da-DK" altLang="en-US" sz="1000"/>
              <a:t> </a:t>
            </a:r>
            <a:r>
              <a:rPr lang="da-DK" altLang="en-US" sz="1000" noProof="1"/>
              <a:t>AND (FALSE "</a:t>
            </a:r>
          </a:p>
          <a:p>
            <a:r>
              <a:rPr lang="da-DK" altLang="en-US" sz="1000" noProof="1"/>
              <a:t>    If chkBooked Then s = s &amp; " OR state = 1 "</a:t>
            </a:r>
          </a:p>
          <a:p>
            <a:r>
              <a:rPr lang="da-DK" altLang="en-US" sz="1000" noProof="1"/>
              <a:t>    If chkCheckedIn Then s = s &amp; " OR state = 2 "</a:t>
            </a:r>
          </a:p>
          <a:p>
            <a:r>
              <a:rPr lang="da-DK" altLang="en-US" sz="1000" noProof="1"/>
              <a:t>    If chkOther Then s = s &amp; " OR state &gt; 2 OR ISNULL(state) "</a:t>
            </a:r>
          </a:p>
          <a:p>
            <a:r>
              <a:rPr lang="da-DK" altLang="en-US" sz="1000" noProof="1"/>
              <a:t>    s = s &amp; ");"</a:t>
            </a:r>
          </a:p>
          <a:p>
            <a:r>
              <a:rPr lang="da-DK" altLang="en-US" sz="1000" noProof="1"/>
              <a:t>    Me.subStayList.Form.RecordSource = s</a:t>
            </a:r>
          </a:p>
          <a:p>
            <a:pPr>
              <a:spcAft>
                <a:spcPct val="50000"/>
              </a:spcAft>
            </a:pPr>
            <a:r>
              <a:rPr lang="da-DK" altLang="en-US" sz="1000" noProof="1"/>
              <a:t>End Sub</a:t>
            </a:r>
            <a:endParaRPr lang="da-DK" altLang="en-US" sz="1000"/>
          </a:p>
          <a:p>
            <a:r>
              <a:rPr lang="da-DK" altLang="en-US" sz="1000" noProof="1"/>
              <a:t>Private Sub txtName_Change()</a:t>
            </a:r>
          </a:p>
          <a:p>
            <a:r>
              <a:rPr lang="da-DK" altLang="en-US" sz="1000" noProof="1"/>
              <a:t>    copyName = txtName.Text</a:t>
            </a:r>
          </a:p>
          <a:p>
            <a:r>
              <a:rPr lang="da-DK" altLang="en-US" sz="1000" noProof="1"/>
              <a:t>    Call search</a:t>
            </a:r>
          </a:p>
          <a:p>
            <a:pPr>
              <a:spcAft>
                <a:spcPct val="50000"/>
              </a:spcAft>
            </a:pPr>
            <a:r>
              <a:rPr lang="da-DK" altLang="en-US" sz="1000" noProof="1"/>
              <a:t>End Sub</a:t>
            </a:r>
            <a:endParaRPr lang="da-DK" altLang="en-US" sz="1000"/>
          </a:p>
          <a:p>
            <a:r>
              <a:rPr lang="da-DK" altLang="en-US" sz="1000" noProof="1"/>
              <a:t>Private Sub txtArrival_AfterUpdate()</a:t>
            </a:r>
          </a:p>
          <a:p>
            <a:r>
              <a:rPr lang="da-DK" altLang="en-US" sz="1000" noProof="1"/>
              <a:t>    Call search</a:t>
            </a:r>
          </a:p>
          <a:p>
            <a:pPr>
              <a:spcAft>
                <a:spcPct val="50000"/>
              </a:spcAft>
            </a:pPr>
            <a:r>
              <a:rPr lang="da-DK" altLang="en-US" sz="1000" noProof="1"/>
              <a:t>End Sub</a:t>
            </a:r>
          </a:p>
          <a:p>
            <a:r>
              <a:rPr lang="da-DK" altLang="en-US" sz="1000" noProof="1"/>
              <a:t>Private Sub chkBooked_AfterUpdate()</a:t>
            </a:r>
          </a:p>
          <a:p>
            <a:r>
              <a:rPr lang="da-DK" altLang="en-US" sz="1000" noProof="1"/>
              <a:t>    Call search</a:t>
            </a:r>
          </a:p>
          <a:p>
            <a:r>
              <a:rPr lang="da-DK" altLang="en-US" sz="1000" noProof="1"/>
              <a:t>End Sub</a:t>
            </a:r>
          </a:p>
        </p:txBody>
      </p:sp>
      <p:sp>
        <p:nvSpPr>
          <p:cNvPr id="291850" name="Line 10">
            <a:extLst>
              <a:ext uri="{FF2B5EF4-FFF2-40B4-BE49-F238E27FC236}">
                <a16:creationId xmlns:a16="http://schemas.microsoft.com/office/drawing/2014/main" id="{E38E34FF-F36E-F169-9B00-C8F49B1967C5}"/>
              </a:ext>
            </a:extLst>
          </p:cNvPr>
          <p:cNvSpPr>
            <a:spLocks noChangeShapeType="1"/>
          </p:cNvSpPr>
          <p:nvPr/>
        </p:nvSpPr>
        <p:spPr bwMode="auto">
          <a:xfrm>
            <a:off x="542925" y="2411413"/>
            <a:ext cx="62261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91852" name="AutoShape 12">
            <a:extLst>
              <a:ext uri="{FF2B5EF4-FFF2-40B4-BE49-F238E27FC236}">
                <a16:creationId xmlns:a16="http://schemas.microsoft.com/office/drawing/2014/main" id="{6DAAEA98-3BD3-6049-9489-5F0C53E0B7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6088" y="2439988"/>
            <a:ext cx="1154112" cy="300037"/>
          </a:xfrm>
          <a:prstGeom prst="wedgeRoundRectCallout">
            <a:avLst>
              <a:gd name="adj1" fmla="val 18778"/>
              <a:gd name="adj2" fmla="val 18255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b="1"/>
              <a:t>frmFindStay</a:t>
            </a:r>
            <a:r>
              <a:rPr lang="da-DK" altLang="en-US" b="1"/>
              <a:t>3</a:t>
            </a:r>
            <a:endParaRPr lang="en-US" altLang="en-US" b="1"/>
          </a:p>
        </p:txBody>
      </p:sp>
      <p:sp>
        <p:nvSpPr>
          <p:cNvPr id="291856" name="Line 16">
            <a:extLst>
              <a:ext uri="{FF2B5EF4-FFF2-40B4-BE49-F238E27FC236}">
                <a16:creationId xmlns:a16="http://schemas.microsoft.com/office/drawing/2014/main" id="{C3FB10BB-2110-022C-4884-272AA238621F}"/>
              </a:ext>
            </a:extLst>
          </p:cNvPr>
          <p:cNvSpPr>
            <a:spLocks noChangeShapeType="1"/>
          </p:cNvSpPr>
          <p:nvPr/>
        </p:nvSpPr>
        <p:spPr bwMode="auto">
          <a:xfrm>
            <a:off x="542925" y="4651375"/>
            <a:ext cx="62261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91857" name="Line 17">
            <a:extLst>
              <a:ext uri="{FF2B5EF4-FFF2-40B4-BE49-F238E27FC236}">
                <a16:creationId xmlns:a16="http://schemas.microsoft.com/office/drawing/2014/main" id="{FBC09A2D-23AD-946B-DDD9-439B042A7308}"/>
              </a:ext>
            </a:extLst>
          </p:cNvPr>
          <p:cNvSpPr>
            <a:spLocks noChangeShapeType="1"/>
          </p:cNvSpPr>
          <p:nvPr/>
        </p:nvSpPr>
        <p:spPr bwMode="auto">
          <a:xfrm>
            <a:off x="542925" y="5337175"/>
            <a:ext cx="62261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sp>
        <p:nvSpPr>
          <p:cNvPr id="291858" name="AutoShape 18">
            <a:extLst>
              <a:ext uri="{FF2B5EF4-FFF2-40B4-BE49-F238E27FC236}">
                <a16:creationId xmlns:a16="http://schemas.microsoft.com/office/drawing/2014/main" id="{C2A16EBD-893E-0A9E-0BB6-48A06B1E33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675" y="977900"/>
            <a:ext cx="647700" cy="257175"/>
          </a:xfrm>
          <a:prstGeom prst="wedgeRoundRectCallout">
            <a:avLst>
              <a:gd name="adj1" fmla="val 210051"/>
              <a:gd name="adj2" fmla="val 1419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sz="1000" b="1"/>
              <a:t>txtStreet</a:t>
            </a:r>
            <a:endParaRPr lang="en-US" altLang="en-US" sz="1000" b="1"/>
          </a:p>
        </p:txBody>
      </p:sp>
      <p:sp>
        <p:nvSpPr>
          <p:cNvPr id="291859" name="AutoShape 19">
            <a:extLst>
              <a:ext uri="{FF2B5EF4-FFF2-40B4-BE49-F238E27FC236}">
                <a16:creationId xmlns:a16="http://schemas.microsoft.com/office/drawing/2014/main" id="{B886FADD-9166-6BBE-D57E-1508A937F3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88" y="1397000"/>
            <a:ext cx="679450" cy="257175"/>
          </a:xfrm>
          <a:prstGeom prst="wedgeRoundRectCallout">
            <a:avLst>
              <a:gd name="adj1" fmla="val 198833"/>
              <a:gd name="adj2" fmla="val -9691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sz="1000" b="1"/>
              <a:t>txtPhone</a:t>
            </a:r>
            <a:endParaRPr lang="en-US" altLang="en-US" sz="1000" b="1"/>
          </a:p>
        </p:txBody>
      </p:sp>
      <p:sp>
        <p:nvSpPr>
          <p:cNvPr id="291860" name="AutoShape 20">
            <a:extLst>
              <a:ext uri="{FF2B5EF4-FFF2-40B4-BE49-F238E27FC236}">
                <a16:creationId xmlns:a16="http://schemas.microsoft.com/office/drawing/2014/main" id="{ECDA6EA6-1EB2-9FD0-EA88-9740DB82E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9725" y="439738"/>
            <a:ext cx="828675" cy="257175"/>
          </a:xfrm>
          <a:prstGeom prst="wedgeRoundRectCallout">
            <a:avLst>
              <a:gd name="adj1" fmla="val -132759"/>
              <a:gd name="adj2" fmla="val 15864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sz="1000" b="1"/>
              <a:t>chkBooked</a:t>
            </a:r>
            <a:endParaRPr lang="en-US" altLang="en-US" sz="1000" b="1"/>
          </a:p>
        </p:txBody>
      </p:sp>
      <p:sp>
        <p:nvSpPr>
          <p:cNvPr id="291861" name="AutoShape 21">
            <a:extLst>
              <a:ext uri="{FF2B5EF4-FFF2-40B4-BE49-F238E27FC236}">
                <a16:creationId xmlns:a16="http://schemas.microsoft.com/office/drawing/2014/main" id="{10CF75A5-F38B-87AC-6F9F-8CD7D0B51F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1788" y="849313"/>
            <a:ext cx="1019175" cy="257175"/>
          </a:xfrm>
          <a:prstGeom prst="wedgeRoundRectCallout">
            <a:avLst>
              <a:gd name="adj1" fmla="val -117759"/>
              <a:gd name="adj2" fmla="val 4753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sz="1000" b="1"/>
              <a:t>chkCheckedIn</a:t>
            </a:r>
            <a:endParaRPr lang="en-US" altLang="en-US" sz="1000" b="1"/>
          </a:p>
        </p:txBody>
      </p:sp>
      <p:sp>
        <p:nvSpPr>
          <p:cNvPr id="291862" name="AutoShape 22">
            <a:extLst>
              <a:ext uri="{FF2B5EF4-FFF2-40B4-BE49-F238E27FC236}">
                <a16:creationId xmlns:a16="http://schemas.microsoft.com/office/drawing/2014/main" id="{E28FCB37-C27A-BB0D-F452-28530C180F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4488" y="1235075"/>
            <a:ext cx="692150" cy="257175"/>
          </a:xfrm>
          <a:prstGeom prst="wedgeRoundRectCallout">
            <a:avLst>
              <a:gd name="adj1" fmla="val -155273"/>
              <a:gd name="adj2" fmla="val -4135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sz="1000" b="1"/>
              <a:t>chkOther</a:t>
            </a:r>
            <a:endParaRPr lang="en-US" altLang="en-US" sz="1000" b="1"/>
          </a:p>
        </p:txBody>
      </p:sp>
      <p:sp>
        <p:nvSpPr>
          <p:cNvPr id="291863" name="AutoShape 23">
            <a:extLst>
              <a:ext uri="{FF2B5EF4-FFF2-40B4-BE49-F238E27FC236}">
                <a16:creationId xmlns:a16="http://schemas.microsoft.com/office/drawing/2014/main" id="{8C49628B-C687-51CC-E807-1CB42A04F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263" y="2276475"/>
            <a:ext cx="3008312" cy="422275"/>
          </a:xfrm>
          <a:prstGeom prst="wedgeRoundRectCallout">
            <a:avLst>
              <a:gd name="adj1" fmla="val -69787"/>
              <a:gd name="adj2" fmla="val -5037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sz="1000" b="1"/>
              <a:t>Sub search doesn't know whether criteria </a:t>
            </a:r>
          </a:p>
          <a:p>
            <a:r>
              <a:rPr lang="da-DK" altLang="en-US" sz="1000" b="1"/>
              <a:t>are in Value or Text. So they are always here.</a:t>
            </a:r>
            <a:endParaRPr lang="en-US" altLang="en-US" sz="1000" b="1"/>
          </a:p>
        </p:txBody>
      </p:sp>
      <p:sp>
        <p:nvSpPr>
          <p:cNvPr id="291864" name="AutoShape 24">
            <a:extLst>
              <a:ext uri="{FF2B5EF4-FFF2-40B4-BE49-F238E27FC236}">
                <a16:creationId xmlns:a16="http://schemas.microsoft.com/office/drawing/2014/main" id="{F5EF9AF2-0AB9-8B65-8397-028D79C2E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6538" y="2828925"/>
            <a:ext cx="2533650" cy="422275"/>
          </a:xfrm>
          <a:prstGeom prst="wedgeRoundRectCallout">
            <a:avLst>
              <a:gd name="adj1" fmla="val -67542"/>
              <a:gd name="adj2" fmla="val -977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sz="1000" b="1"/>
              <a:t>SELECT * FROM qryStayList WHERE </a:t>
            </a:r>
          </a:p>
          <a:p>
            <a:r>
              <a:rPr lang="da-DK" altLang="en-US" sz="1000" b="1"/>
              <a:t>TRUE AND name Like('*joh*') . . .</a:t>
            </a:r>
            <a:endParaRPr lang="en-US" altLang="en-US" sz="1000" b="1"/>
          </a:p>
        </p:txBody>
      </p:sp>
      <p:sp>
        <p:nvSpPr>
          <p:cNvPr id="291865" name="AutoShape 25">
            <a:extLst>
              <a:ext uri="{FF2B5EF4-FFF2-40B4-BE49-F238E27FC236}">
                <a16:creationId xmlns:a16="http://schemas.microsoft.com/office/drawing/2014/main" id="{C6E7EE37-639C-2C23-7677-3B1E34EF5C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7175" y="3559175"/>
            <a:ext cx="1981200" cy="257175"/>
          </a:xfrm>
          <a:prstGeom prst="wedgeRoundRectCallout">
            <a:avLst>
              <a:gd name="adj1" fmla="val -152162"/>
              <a:gd name="adj2" fmla="val 3456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sz="1000" b="1"/>
              <a:t>AND (FALSE OR state = 1 . . .</a:t>
            </a:r>
            <a:endParaRPr lang="en-US" altLang="en-US" sz="1000" b="1"/>
          </a:p>
        </p:txBody>
      </p:sp>
      <p:sp>
        <p:nvSpPr>
          <p:cNvPr id="291866" name="AutoShape 26">
            <a:extLst>
              <a:ext uri="{FF2B5EF4-FFF2-40B4-BE49-F238E27FC236}">
                <a16:creationId xmlns:a16="http://schemas.microsoft.com/office/drawing/2014/main" id="{44D6DCFE-A11D-6C6A-3829-8929E326B4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4325" y="4035425"/>
            <a:ext cx="412750" cy="257175"/>
          </a:xfrm>
          <a:prstGeom prst="wedgeRoundRectCallout">
            <a:avLst>
              <a:gd name="adj1" fmla="val -890769"/>
              <a:gd name="adj2" fmla="val 1975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sz="1000" b="1"/>
              <a:t>. . . );</a:t>
            </a:r>
            <a:endParaRPr lang="en-US" altLang="en-US" sz="1000" b="1"/>
          </a:p>
        </p:txBody>
      </p:sp>
      <p:sp>
        <p:nvSpPr>
          <p:cNvPr id="291868" name="AutoShape 28">
            <a:extLst>
              <a:ext uri="{FF2B5EF4-FFF2-40B4-BE49-F238E27FC236}">
                <a16:creationId xmlns:a16="http://schemas.microsoft.com/office/drawing/2014/main" id="{CBFFBBBF-CE3C-8F3C-A8D5-DB2078C225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88" y="1778000"/>
            <a:ext cx="692150" cy="257175"/>
          </a:xfrm>
          <a:prstGeom prst="wedgeRoundRectCallout">
            <a:avLst>
              <a:gd name="adj1" fmla="val 190597"/>
              <a:gd name="adj2" fmla="val -19320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sz="1000" b="1"/>
              <a:t>txtArrival</a:t>
            </a:r>
            <a:endParaRPr lang="en-US" altLang="en-US" sz="1000" b="1"/>
          </a:p>
        </p:txBody>
      </p:sp>
      <p:sp>
        <p:nvSpPr>
          <p:cNvPr id="291869" name="Line 29">
            <a:extLst>
              <a:ext uri="{FF2B5EF4-FFF2-40B4-BE49-F238E27FC236}">
                <a16:creationId xmlns:a16="http://schemas.microsoft.com/office/drawing/2014/main" id="{57154EED-7CEC-D4E7-A3E7-8CCAE5E64A6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2925" y="5870575"/>
            <a:ext cx="62261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Text Box 2">
            <a:extLst>
              <a:ext uri="{FF2B5EF4-FFF2-40B4-BE49-F238E27FC236}">
                <a16:creationId xmlns:a16="http://schemas.microsoft.com/office/drawing/2014/main" id="{D7D6E198-C3AD-02E4-E9FB-B3F602C98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5.2</a:t>
            </a:r>
            <a:r>
              <a:rPr lang="da-DK" altLang="en-US" sz="1600" b="1" u="sng">
                <a:latin typeface="Arial" panose="020B0604020202020204" pitchFamily="34" charset="0"/>
              </a:rPr>
              <a:t>D</a:t>
            </a:r>
            <a:r>
              <a:rPr lang="en-US" altLang="en-US" sz="1600" b="1" u="sng">
                <a:latin typeface="Arial" panose="020B0604020202020204" pitchFamily="34" charset="0"/>
              </a:rPr>
              <a:t>  Event sequence, textbox</a:t>
            </a:r>
          </a:p>
        </p:txBody>
      </p:sp>
      <p:sp>
        <p:nvSpPr>
          <p:cNvPr id="200710" name="Text Box 6">
            <a:extLst>
              <a:ext uri="{FF2B5EF4-FFF2-40B4-BE49-F238E27FC236}">
                <a16:creationId xmlns:a16="http://schemas.microsoft.com/office/drawing/2014/main" id="{8478C17C-DA08-3EEE-C514-A62E335115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590550"/>
            <a:ext cx="6837363" cy="5105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0000"/>
              </a:spcAft>
            </a:pPr>
            <a:r>
              <a:rPr lang="en-GB" altLang="en-US" sz="1400" b="1" noProof="1">
                <a:latin typeface="Arial" panose="020B0604020202020204" pitchFamily="34" charset="0"/>
              </a:rPr>
              <a:t>User action	Events	Property changes before call</a:t>
            </a:r>
            <a:endParaRPr lang="en-GB" altLang="en-US" sz="1400" noProof="1">
              <a:latin typeface="Arial" panose="020B0604020202020204" pitchFamily="34" charset="0"/>
            </a:endParaRPr>
          </a:p>
          <a:p>
            <a:r>
              <a:rPr lang="en-GB" altLang="en-US" sz="1400" noProof="1">
                <a:latin typeface="Arial" panose="020B0604020202020204" pitchFamily="34" charset="0"/>
              </a:rPr>
              <a:t>Click in textbox</a:t>
            </a:r>
            <a:r>
              <a:rPr lang="da-DK" altLang="en-US" sz="1400">
                <a:latin typeface="Arial" panose="020B0604020202020204" pitchFamily="34" charset="0"/>
              </a:rPr>
              <a:t>	(Form: Current)</a:t>
            </a:r>
          </a:p>
          <a:p>
            <a:r>
              <a:rPr lang="da-DK" altLang="en-US" sz="1400" noProof="1">
                <a:latin typeface="Arial" panose="020B0604020202020204" pitchFamily="34" charset="0"/>
              </a:rPr>
              <a:t>	Enter</a:t>
            </a:r>
            <a:r>
              <a:rPr lang="da-DK" altLang="en-US" sz="1400">
                <a:latin typeface="Arial" panose="020B0604020202020204" pitchFamily="34" charset="0"/>
              </a:rPr>
              <a:t>.</a:t>
            </a:r>
            <a:r>
              <a:rPr lang="da-DK" altLang="en-US" sz="1400" noProof="1">
                <a:latin typeface="Arial" panose="020B0604020202020204" pitchFamily="34" charset="0"/>
              </a:rPr>
              <a:t>	Text = Value</a:t>
            </a:r>
            <a:r>
              <a:rPr lang="da-DK" altLang="en-US" sz="1400">
                <a:latin typeface="Arial" panose="020B0604020202020204" pitchFamily="34" charset="0"/>
              </a:rPr>
              <a:t>, OldValue = Value</a:t>
            </a:r>
            <a:endParaRPr lang="da-DK" altLang="en-US" sz="1400" noProof="1">
              <a:latin typeface="Arial" panose="020B0604020202020204" pitchFamily="34" charset="0"/>
            </a:endParaRPr>
          </a:p>
          <a:p>
            <a:r>
              <a:rPr lang="da-DK" altLang="en-US" sz="1400" noProof="1">
                <a:latin typeface="Arial" panose="020B0604020202020204" pitchFamily="34" charset="0"/>
              </a:rPr>
              <a:t>	GotFocus</a:t>
            </a:r>
            <a:r>
              <a:rPr lang="da-DK" altLang="en-US" sz="1400">
                <a:latin typeface="Arial" panose="020B0604020202020204" pitchFamily="34" charset="0"/>
              </a:rPr>
              <a:t>.</a:t>
            </a:r>
          </a:p>
          <a:p>
            <a:r>
              <a:rPr lang="da-DK" altLang="en-US" sz="1400">
                <a:latin typeface="Arial" panose="020B0604020202020204" pitchFamily="34" charset="0"/>
              </a:rPr>
              <a:t>	MouseDown, MouseUp</a:t>
            </a:r>
          </a:p>
          <a:p>
            <a:pPr>
              <a:spcAft>
                <a:spcPct val="50000"/>
              </a:spcAft>
            </a:pPr>
            <a:r>
              <a:rPr lang="da-DK" altLang="en-US" sz="1400">
                <a:latin typeface="Arial" panose="020B0604020202020204" pitchFamily="34" charset="0"/>
              </a:rPr>
              <a:t>	Click, (DblClick).</a:t>
            </a:r>
            <a:endParaRPr lang="da-DK" altLang="en-US" sz="1400" noProof="1">
              <a:latin typeface="Arial" panose="020B0604020202020204" pitchFamily="34" charset="0"/>
            </a:endParaRPr>
          </a:p>
          <a:p>
            <a:r>
              <a:rPr lang="da-DK" altLang="en-US" sz="1400" noProof="1">
                <a:latin typeface="Arial" panose="020B0604020202020204" pitchFamily="34" charset="0"/>
              </a:rPr>
              <a:t>Type Ascii character	KeyDown, KeyPress</a:t>
            </a:r>
            <a:r>
              <a:rPr lang="da-DK" altLang="en-US" sz="1400">
                <a:latin typeface="Arial" panose="020B0604020202020204" pitchFamily="34" charset="0"/>
              </a:rPr>
              <a:t>.</a:t>
            </a:r>
            <a:endParaRPr lang="da-DK" altLang="en-US" sz="1400" noProof="1">
              <a:latin typeface="Arial" panose="020B0604020202020204" pitchFamily="34" charset="0"/>
            </a:endParaRPr>
          </a:p>
          <a:p>
            <a:r>
              <a:rPr lang="da-DK" altLang="en-US" sz="1400">
                <a:latin typeface="Arial" panose="020B0604020202020204" pitchFamily="34" charset="0"/>
              </a:rPr>
              <a:t>(letter,digit, tab . . . )</a:t>
            </a:r>
            <a:r>
              <a:rPr lang="da-DK" altLang="en-US" sz="1400" noProof="1">
                <a:latin typeface="Arial" panose="020B0604020202020204" pitchFamily="34" charset="0"/>
              </a:rPr>
              <a:t>	Change</a:t>
            </a:r>
            <a:r>
              <a:rPr lang="da-DK" altLang="en-US" sz="1400">
                <a:latin typeface="Arial" panose="020B0604020202020204" pitchFamily="34" charset="0"/>
              </a:rPr>
              <a:t>.</a:t>
            </a:r>
            <a:r>
              <a:rPr lang="da-DK" altLang="en-US" sz="1400" noProof="1">
                <a:latin typeface="Arial" panose="020B0604020202020204" pitchFamily="34" charset="0"/>
              </a:rPr>
              <a:t>	Text = </a:t>
            </a:r>
            <a:r>
              <a:rPr lang="da-DK" altLang="en-US" sz="1400">
                <a:latin typeface="Arial" panose="020B0604020202020204" pitchFamily="34" charset="0"/>
              </a:rPr>
              <a:t>Modified text</a:t>
            </a:r>
          </a:p>
          <a:p>
            <a:pPr>
              <a:spcAft>
                <a:spcPct val="50000"/>
              </a:spcAft>
            </a:pPr>
            <a:r>
              <a:rPr lang="da-DK" altLang="en-US" sz="1400">
                <a:latin typeface="Arial" panose="020B0604020202020204" pitchFamily="34" charset="0"/>
              </a:rPr>
              <a:t>	KeyUp.</a:t>
            </a:r>
            <a:endParaRPr lang="da-DK" altLang="en-US" sz="1400" noProof="1">
              <a:latin typeface="Arial" panose="020B0604020202020204" pitchFamily="34" charset="0"/>
            </a:endParaRPr>
          </a:p>
          <a:p>
            <a:pPr>
              <a:spcAft>
                <a:spcPct val="50000"/>
              </a:spcAft>
            </a:pPr>
            <a:r>
              <a:rPr lang="da-DK" altLang="en-US" sz="1400" noProof="1">
                <a:latin typeface="Arial" panose="020B0604020202020204" pitchFamily="34" charset="0"/>
              </a:rPr>
              <a:t>Type ArrowLeft or F6	KeyDown, KeyUp</a:t>
            </a:r>
            <a:r>
              <a:rPr lang="da-DK" altLang="en-US" sz="1400">
                <a:latin typeface="Arial" panose="020B0604020202020204" pitchFamily="34" charset="0"/>
              </a:rPr>
              <a:t>.</a:t>
            </a:r>
            <a:endParaRPr lang="da-DK" altLang="en-US" sz="1400" noProof="1">
              <a:latin typeface="Arial" panose="020B0604020202020204" pitchFamily="34" charset="0"/>
            </a:endParaRPr>
          </a:p>
          <a:p>
            <a:r>
              <a:rPr lang="da-DK" altLang="en-US" sz="1400" noProof="1">
                <a:latin typeface="Arial" panose="020B0604020202020204" pitchFamily="34" charset="0"/>
              </a:rPr>
              <a:t>Type Delete	KeyDown</a:t>
            </a:r>
            <a:r>
              <a:rPr lang="da-DK" altLang="en-US" sz="1400">
                <a:latin typeface="Arial" panose="020B0604020202020204" pitchFamily="34" charset="0"/>
              </a:rPr>
              <a:t>.</a:t>
            </a:r>
            <a:endParaRPr lang="da-DK" altLang="en-US" sz="1400" noProof="1">
              <a:latin typeface="Arial" panose="020B0604020202020204" pitchFamily="34" charset="0"/>
            </a:endParaRPr>
          </a:p>
          <a:p>
            <a:r>
              <a:rPr lang="da-DK" altLang="en-US" sz="1400" noProof="1">
                <a:latin typeface="Arial" panose="020B0604020202020204" pitchFamily="34" charset="0"/>
              </a:rPr>
              <a:t>	Change</a:t>
            </a:r>
            <a:r>
              <a:rPr lang="da-DK" altLang="en-US" sz="1400">
                <a:latin typeface="Arial" panose="020B0604020202020204" pitchFamily="34" charset="0"/>
              </a:rPr>
              <a:t>.</a:t>
            </a:r>
            <a:r>
              <a:rPr lang="da-DK" altLang="en-US" sz="1400" noProof="1">
                <a:latin typeface="Arial" panose="020B0604020202020204" pitchFamily="34" charset="0"/>
              </a:rPr>
              <a:t>	Text = Modified text</a:t>
            </a:r>
            <a:endParaRPr lang="da-DK" altLang="en-US" sz="1400">
              <a:latin typeface="Arial" panose="020B0604020202020204" pitchFamily="34" charset="0"/>
            </a:endParaRPr>
          </a:p>
          <a:p>
            <a:pPr>
              <a:spcAft>
                <a:spcPct val="50000"/>
              </a:spcAft>
            </a:pPr>
            <a:r>
              <a:rPr lang="da-DK" altLang="en-US" sz="1400">
                <a:latin typeface="Arial" panose="020B0604020202020204" pitchFamily="34" charset="0"/>
              </a:rPr>
              <a:t>	KeyUp.</a:t>
            </a:r>
            <a:endParaRPr lang="da-DK" altLang="en-US" sz="1400" noProof="1">
              <a:latin typeface="Arial" panose="020B0604020202020204" pitchFamily="34" charset="0"/>
            </a:endParaRPr>
          </a:p>
          <a:p>
            <a:r>
              <a:rPr lang="da-DK" altLang="en-US" sz="1400" noProof="1">
                <a:latin typeface="Arial" panose="020B0604020202020204" pitchFamily="34" charset="0"/>
              </a:rPr>
              <a:t>Tab to next field	KeyDown</a:t>
            </a:r>
            <a:r>
              <a:rPr lang="da-DK" altLang="en-US" sz="1400">
                <a:latin typeface="Arial" panose="020B0604020202020204" pitchFamily="34" charset="0"/>
              </a:rPr>
              <a:t>.</a:t>
            </a:r>
            <a:endParaRPr lang="da-DK" altLang="en-US" sz="1400" noProof="1">
              <a:latin typeface="Arial" panose="020B0604020202020204" pitchFamily="34" charset="0"/>
            </a:endParaRPr>
          </a:p>
          <a:p>
            <a:r>
              <a:rPr lang="da-DK" altLang="en-US" sz="1400">
                <a:latin typeface="Arial" panose="020B0604020202020204" pitchFamily="34" charset="0"/>
              </a:rPr>
              <a:t>in same record</a:t>
            </a:r>
            <a:r>
              <a:rPr lang="da-DK" altLang="en-US" sz="1400" noProof="1">
                <a:latin typeface="Arial" panose="020B0604020202020204" pitchFamily="34" charset="0"/>
              </a:rPr>
              <a:t>	BeforeUpdate</a:t>
            </a:r>
            <a:r>
              <a:rPr lang="da-DK" altLang="en-US" sz="1400">
                <a:latin typeface="Arial" panose="020B0604020202020204" pitchFamily="34" charset="0"/>
              </a:rPr>
              <a:t>.</a:t>
            </a:r>
            <a:r>
              <a:rPr lang="da-DK" altLang="en-US" sz="1400" noProof="1">
                <a:latin typeface="Arial" panose="020B0604020202020204" pitchFamily="34" charset="0"/>
              </a:rPr>
              <a:t>	Value = Text</a:t>
            </a:r>
            <a:r>
              <a:rPr lang="da-DK" altLang="en-US" sz="1400">
                <a:latin typeface="Arial" panose="020B0604020202020204" pitchFamily="34" charset="0"/>
              </a:rPr>
              <a:t>. Unbound controls</a:t>
            </a:r>
            <a:endParaRPr lang="da-DK" altLang="en-US" sz="1400" noProof="1">
              <a:latin typeface="Arial" panose="020B0604020202020204" pitchFamily="34" charset="0"/>
            </a:endParaRPr>
          </a:p>
          <a:p>
            <a:r>
              <a:rPr lang="da-DK" altLang="en-US" sz="1400" noProof="1">
                <a:latin typeface="Arial" panose="020B0604020202020204" pitchFamily="34" charset="0"/>
              </a:rPr>
              <a:t>	(or Form</a:t>
            </a:r>
            <a:r>
              <a:rPr lang="da-DK" altLang="en-US" sz="1400">
                <a:latin typeface="Arial" panose="020B0604020202020204" pitchFamily="34" charset="0"/>
              </a:rPr>
              <a:t>: </a:t>
            </a:r>
            <a:r>
              <a:rPr lang="da-DK" altLang="en-US" sz="1400" noProof="1">
                <a:latin typeface="Arial" panose="020B0604020202020204" pitchFamily="34" charset="0"/>
              </a:rPr>
              <a:t>Error)	</a:t>
            </a:r>
            <a:r>
              <a:rPr lang="da-DK" altLang="en-US" sz="1400">
                <a:latin typeface="Arial" panose="020B0604020202020204" pitchFamily="34" charset="0"/>
              </a:rPr>
              <a:t>also have OldValue = Text</a:t>
            </a:r>
          </a:p>
          <a:p>
            <a:r>
              <a:rPr lang="da-DK" altLang="en-US" sz="1400">
                <a:latin typeface="Arial" panose="020B0604020202020204" pitchFamily="34" charset="0"/>
              </a:rPr>
              <a:t>		(Program may cancel update)</a:t>
            </a:r>
            <a:endParaRPr lang="da-DK" altLang="en-US" sz="1400" noProof="1">
              <a:latin typeface="Arial" panose="020B0604020202020204" pitchFamily="34" charset="0"/>
            </a:endParaRPr>
          </a:p>
          <a:p>
            <a:r>
              <a:rPr lang="da-DK" altLang="en-US" sz="1400" noProof="1">
                <a:latin typeface="Arial" panose="020B0604020202020204" pitchFamily="34" charset="0"/>
              </a:rPr>
              <a:t>	AfterUpdate</a:t>
            </a:r>
            <a:r>
              <a:rPr lang="da-DK" altLang="en-US" sz="1400">
                <a:latin typeface="Arial" panose="020B0604020202020204" pitchFamily="34" charset="0"/>
              </a:rPr>
              <a:t>.</a:t>
            </a:r>
          </a:p>
          <a:p>
            <a:r>
              <a:rPr lang="da-DK" altLang="en-US" sz="1400">
                <a:latin typeface="Arial" panose="020B0604020202020204" pitchFamily="34" charset="0"/>
              </a:rPr>
              <a:t>	Exit, LostFocus.</a:t>
            </a:r>
            <a:r>
              <a:rPr lang="da-DK" altLang="en-US" sz="1400" noProof="1">
                <a:latin typeface="Arial" panose="020B0604020202020204" pitchFamily="34" charset="0"/>
              </a:rPr>
              <a:t>	</a:t>
            </a:r>
            <a:r>
              <a:rPr lang="da-DK" altLang="en-US" sz="1400">
                <a:latin typeface="Arial" panose="020B0604020202020204" pitchFamily="34" charset="0"/>
              </a:rPr>
              <a:t>Text property disappears	</a:t>
            </a:r>
          </a:p>
          <a:p>
            <a:r>
              <a:rPr lang="da-DK" altLang="en-US" sz="1400">
                <a:latin typeface="Arial" panose="020B0604020202020204" pitchFamily="34" charset="0"/>
              </a:rPr>
              <a:t>	N</a:t>
            </a:r>
            <a:r>
              <a:rPr lang="da-DK" altLang="en-US" sz="1400" noProof="1">
                <a:latin typeface="Arial" panose="020B0604020202020204" pitchFamily="34" charset="0"/>
              </a:rPr>
              <a:t>ext field gets</a:t>
            </a:r>
            <a:r>
              <a:rPr lang="da-DK" altLang="en-US" sz="1400">
                <a:latin typeface="Arial" panose="020B0604020202020204" pitchFamily="34" charset="0"/>
              </a:rPr>
              <a:t>: Enter,</a:t>
            </a:r>
          </a:p>
          <a:p>
            <a:pPr>
              <a:spcAft>
                <a:spcPct val="50000"/>
              </a:spcAft>
            </a:pPr>
            <a:r>
              <a:rPr lang="da-DK" altLang="en-US" sz="1400">
                <a:latin typeface="Arial" panose="020B0604020202020204" pitchFamily="34" charset="0"/>
              </a:rPr>
              <a:t>	GotFocus,</a:t>
            </a:r>
            <a:r>
              <a:rPr lang="da-DK" altLang="en-US" sz="1400" noProof="1">
                <a:latin typeface="Arial" panose="020B0604020202020204" pitchFamily="34" charset="0"/>
              </a:rPr>
              <a:t> KeyUp</a:t>
            </a:r>
            <a:r>
              <a:rPr lang="da-DK" altLang="en-US" sz="1400">
                <a:latin typeface="Arial" panose="020B0604020202020204" pitchFamily="34" charset="0"/>
              </a:rPr>
              <a:t>.</a:t>
            </a:r>
            <a:endParaRPr lang="da-DK" altLang="en-US" sz="1400" noProof="1">
              <a:latin typeface="Arial" panose="020B0604020202020204" pitchFamily="34" charset="0"/>
            </a:endParaRPr>
          </a:p>
        </p:txBody>
      </p:sp>
      <p:sp>
        <p:nvSpPr>
          <p:cNvPr id="200711" name="Line 7">
            <a:extLst>
              <a:ext uri="{FF2B5EF4-FFF2-40B4-BE49-F238E27FC236}">
                <a16:creationId xmlns:a16="http://schemas.microsoft.com/office/drawing/2014/main" id="{2F841E84-7A58-C33B-2C16-6532A95A99EB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939800"/>
            <a:ext cx="68278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00712" name="Line 8">
            <a:extLst>
              <a:ext uri="{FF2B5EF4-FFF2-40B4-BE49-F238E27FC236}">
                <a16:creationId xmlns:a16="http://schemas.microsoft.com/office/drawing/2014/main" id="{DF362510-C73F-FC55-72E9-C8FC0B3F36CD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2092325"/>
            <a:ext cx="68278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00714" name="Line 10">
            <a:extLst>
              <a:ext uri="{FF2B5EF4-FFF2-40B4-BE49-F238E27FC236}">
                <a16:creationId xmlns:a16="http://schemas.microsoft.com/office/drawing/2014/main" id="{2B553D62-16BD-154B-ECBB-98F2D7048A8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2849563"/>
            <a:ext cx="68278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00715" name="Line 11">
            <a:extLst>
              <a:ext uri="{FF2B5EF4-FFF2-40B4-BE49-F238E27FC236}">
                <a16:creationId xmlns:a16="http://schemas.microsoft.com/office/drawing/2014/main" id="{E7D85260-308D-CF93-6550-162CDD84BA3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3173413"/>
            <a:ext cx="68278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00717" name="Line 13">
            <a:extLst>
              <a:ext uri="{FF2B5EF4-FFF2-40B4-BE49-F238E27FC236}">
                <a16:creationId xmlns:a16="http://schemas.microsoft.com/office/drawing/2014/main" id="{DFC512F5-D355-67BB-FF92-A9F09A068F1B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3900488"/>
            <a:ext cx="68278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00719" name="Line 15">
            <a:extLst>
              <a:ext uri="{FF2B5EF4-FFF2-40B4-BE49-F238E27FC236}">
                <a16:creationId xmlns:a16="http://schemas.microsoft.com/office/drawing/2014/main" id="{CB4853CF-F462-7144-8E56-E081229D05BE}"/>
              </a:ext>
            </a:extLst>
          </p:cNvPr>
          <p:cNvSpPr>
            <a:spLocks noChangeShapeType="1"/>
          </p:cNvSpPr>
          <p:nvPr/>
        </p:nvSpPr>
        <p:spPr bwMode="auto">
          <a:xfrm>
            <a:off x="2325688" y="590550"/>
            <a:ext cx="0" cy="510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00720" name="Line 16">
            <a:extLst>
              <a:ext uri="{FF2B5EF4-FFF2-40B4-BE49-F238E27FC236}">
                <a16:creationId xmlns:a16="http://schemas.microsoft.com/office/drawing/2014/main" id="{A186C9BB-1608-E4B9-24A8-E0628311E07C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8163" y="584200"/>
            <a:ext cx="0" cy="51117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Text Box 2">
            <a:extLst>
              <a:ext uri="{FF2B5EF4-FFF2-40B4-BE49-F238E27FC236}">
                <a16:creationId xmlns:a16="http://schemas.microsoft.com/office/drawing/2014/main" id="{94F655C3-F28A-9866-E1CB-67DDFF29F6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5.2</a:t>
            </a:r>
            <a:r>
              <a:rPr lang="da-DK" altLang="en-US" sz="1600" b="1" u="sng">
                <a:latin typeface="Arial" panose="020B0604020202020204" pitchFamily="34" charset="0"/>
              </a:rPr>
              <a:t>D</a:t>
            </a:r>
            <a:r>
              <a:rPr lang="en-US" altLang="en-US" sz="1600" b="1" u="sng">
                <a:latin typeface="Arial" panose="020B0604020202020204" pitchFamily="34" charset="0"/>
              </a:rPr>
              <a:t>  </a:t>
            </a:r>
            <a:r>
              <a:rPr lang="da-DK" altLang="en-US" sz="1600" b="1" u="sng">
                <a:latin typeface="Arial" panose="020B0604020202020204" pitchFamily="34" charset="0"/>
              </a:rPr>
              <a:t>Cont.</a:t>
            </a:r>
            <a:endParaRPr lang="en-US" altLang="en-US" sz="1600" b="1" u="sng">
              <a:latin typeface="Arial" panose="020B0604020202020204" pitchFamily="34" charset="0"/>
            </a:endParaRPr>
          </a:p>
        </p:txBody>
      </p:sp>
      <p:sp>
        <p:nvSpPr>
          <p:cNvPr id="289795" name="Text Box 3">
            <a:extLst>
              <a:ext uri="{FF2B5EF4-FFF2-40B4-BE49-F238E27FC236}">
                <a16:creationId xmlns:a16="http://schemas.microsoft.com/office/drawing/2014/main" id="{293B88E6-E2CB-99DF-D4D4-ED3073147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590550"/>
            <a:ext cx="6837363" cy="23812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l"/>
                <a:tab pos="3810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400" noProof="1">
                <a:latin typeface="Arial" panose="020B0604020202020204" pitchFamily="34" charset="0"/>
              </a:rPr>
              <a:t>Click in next field	As tab to next field,</a:t>
            </a:r>
          </a:p>
          <a:p>
            <a:pPr>
              <a:spcAft>
                <a:spcPct val="50000"/>
              </a:spcAft>
            </a:pPr>
            <a:r>
              <a:rPr lang="en-GB" altLang="en-US" sz="1400" noProof="1">
                <a:latin typeface="Arial" panose="020B0604020202020204" pitchFamily="34" charset="0"/>
              </a:rPr>
              <a:t>	but no KeyDown event</a:t>
            </a:r>
            <a:r>
              <a:rPr lang="da-DK" altLang="en-US" sz="1400">
                <a:latin typeface="Arial" panose="020B0604020202020204" pitchFamily="34" charset="0"/>
              </a:rPr>
              <a:t>.</a:t>
            </a:r>
            <a:endParaRPr lang="da-DK" altLang="en-US" sz="1400" noProof="1">
              <a:latin typeface="Arial" panose="020B0604020202020204" pitchFamily="34" charset="0"/>
            </a:endParaRPr>
          </a:p>
          <a:p>
            <a:r>
              <a:rPr lang="da-DK" altLang="en-US" sz="1400" noProof="1">
                <a:latin typeface="Arial" panose="020B0604020202020204" pitchFamily="34" charset="0"/>
              </a:rPr>
              <a:t>Move to next record	Form: BeforeUpdate</a:t>
            </a:r>
            <a:r>
              <a:rPr lang="da-DK" altLang="en-US" sz="1400">
                <a:latin typeface="Arial" panose="020B0604020202020204" pitchFamily="34" charset="0"/>
              </a:rPr>
              <a:t>.</a:t>
            </a:r>
            <a:r>
              <a:rPr lang="da-DK" altLang="en-US" sz="1400" noProof="1">
                <a:latin typeface="Arial" panose="020B0604020202020204" pitchFamily="34" charset="0"/>
              </a:rPr>
              <a:t>	(Program may </a:t>
            </a:r>
            <a:r>
              <a:rPr lang="da-DK" altLang="en-US" sz="1400">
                <a:latin typeface="Arial" panose="020B0604020202020204" pitchFamily="34" charset="0"/>
              </a:rPr>
              <a:t>cancel update</a:t>
            </a:r>
            <a:r>
              <a:rPr lang="da-DK" altLang="en-US" sz="1400" noProof="1">
                <a:latin typeface="Arial" panose="020B0604020202020204" pitchFamily="34" charset="0"/>
              </a:rPr>
              <a:t>)</a:t>
            </a:r>
          </a:p>
          <a:p>
            <a:r>
              <a:rPr lang="da-DK" altLang="en-US" sz="1400" noProof="1">
                <a:latin typeface="Arial" panose="020B0604020202020204" pitchFamily="34" charset="0"/>
              </a:rPr>
              <a:t>	Form: AfterUpdate</a:t>
            </a:r>
            <a:r>
              <a:rPr lang="da-DK" altLang="en-US" sz="1400">
                <a:latin typeface="Arial" panose="020B0604020202020204" pitchFamily="34" charset="0"/>
              </a:rPr>
              <a:t>.</a:t>
            </a:r>
            <a:r>
              <a:rPr lang="da-DK" altLang="en-US" sz="1400" noProof="1">
                <a:latin typeface="Arial" panose="020B0604020202020204" pitchFamily="34" charset="0"/>
              </a:rPr>
              <a:t>	</a:t>
            </a:r>
            <a:r>
              <a:rPr lang="da-DK" altLang="en-US" sz="1400">
                <a:latin typeface="Arial" panose="020B0604020202020204" pitchFamily="34" charset="0"/>
              </a:rPr>
              <a:t>All b</a:t>
            </a:r>
            <a:r>
              <a:rPr lang="da-DK" altLang="en-US" sz="1400" noProof="1">
                <a:latin typeface="Arial" panose="020B0604020202020204" pitchFamily="34" charset="0"/>
              </a:rPr>
              <a:t>ound controls</a:t>
            </a:r>
            <a:r>
              <a:rPr lang="da-DK" altLang="en-US" sz="1400">
                <a:latin typeface="Arial" panose="020B0604020202020204" pitchFamily="34" charset="0"/>
              </a:rPr>
              <a:t> in the form</a:t>
            </a:r>
            <a:r>
              <a:rPr lang="da-DK" altLang="en-US" sz="1400" noProof="1">
                <a:latin typeface="Arial" panose="020B0604020202020204" pitchFamily="34" charset="0"/>
              </a:rPr>
              <a:t>: </a:t>
            </a:r>
            <a:endParaRPr lang="da-DK" altLang="en-US" sz="1400">
              <a:latin typeface="Arial" panose="020B0604020202020204" pitchFamily="34" charset="0"/>
            </a:endParaRPr>
          </a:p>
          <a:p>
            <a:r>
              <a:rPr lang="da-DK" altLang="en-US" sz="1400">
                <a:latin typeface="Arial" panose="020B0604020202020204" pitchFamily="34" charset="0"/>
              </a:rPr>
              <a:t>		</a:t>
            </a:r>
            <a:r>
              <a:rPr lang="da-DK" altLang="en-US" sz="1400" noProof="1">
                <a:latin typeface="Arial" panose="020B0604020202020204" pitchFamily="34" charset="0"/>
              </a:rPr>
              <a:t>Database = </a:t>
            </a:r>
            <a:r>
              <a:rPr lang="da-DK" altLang="en-US" sz="1400">
                <a:latin typeface="Arial" panose="020B0604020202020204" pitchFamily="34" charset="0"/>
              </a:rPr>
              <a:t>OldValue = </a:t>
            </a:r>
            <a:r>
              <a:rPr lang="da-DK" altLang="en-US" sz="1400" noProof="1">
                <a:latin typeface="Arial" panose="020B0604020202020204" pitchFamily="34" charset="0"/>
              </a:rPr>
              <a:t>Value</a:t>
            </a:r>
            <a:endParaRPr lang="da-DK" altLang="en-US" sz="1400">
              <a:latin typeface="Arial" panose="020B0604020202020204" pitchFamily="34" charset="0"/>
            </a:endParaRPr>
          </a:p>
          <a:p>
            <a:pPr>
              <a:spcAft>
                <a:spcPct val="50000"/>
              </a:spcAft>
            </a:pPr>
            <a:r>
              <a:rPr lang="da-DK" altLang="en-US" sz="1400">
                <a:latin typeface="Arial" panose="020B0604020202020204" pitchFamily="34" charset="0"/>
              </a:rPr>
              <a:t>	Form: Current.</a:t>
            </a:r>
            <a:endParaRPr lang="da-DK" altLang="en-US" sz="1400" noProof="1">
              <a:latin typeface="Arial" panose="020B0604020202020204" pitchFamily="34" charset="0"/>
            </a:endParaRPr>
          </a:p>
          <a:p>
            <a:r>
              <a:rPr lang="da-DK" altLang="en-US" sz="1400" noProof="1">
                <a:latin typeface="Arial" panose="020B0604020202020204" pitchFamily="34" charset="0"/>
              </a:rPr>
              <a:t>Click outside form	LostFocus</a:t>
            </a:r>
            <a:r>
              <a:rPr lang="da-DK" altLang="en-US" sz="1400">
                <a:latin typeface="Arial" panose="020B0604020202020204" pitchFamily="34" charset="0"/>
              </a:rPr>
              <a:t>.</a:t>
            </a:r>
            <a:r>
              <a:rPr lang="da-DK" altLang="en-US" sz="1400" noProof="1">
                <a:latin typeface="Arial" panose="020B0604020202020204" pitchFamily="34" charset="0"/>
              </a:rPr>
              <a:t>	(no action)</a:t>
            </a:r>
          </a:p>
          <a:p>
            <a:pPr>
              <a:spcAft>
                <a:spcPct val="50000"/>
              </a:spcAft>
            </a:pPr>
            <a:r>
              <a:rPr lang="da-DK" altLang="en-US" sz="1400" noProof="1">
                <a:latin typeface="Arial" panose="020B0604020202020204" pitchFamily="34" charset="0"/>
              </a:rPr>
              <a:t>Click in form again	GotFocus</a:t>
            </a:r>
            <a:r>
              <a:rPr lang="da-DK" altLang="en-US" sz="1400">
                <a:latin typeface="Arial" panose="020B0604020202020204" pitchFamily="34" charset="0"/>
              </a:rPr>
              <a:t>.</a:t>
            </a:r>
            <a:r>
              <a:rPr lang="da-DK" altLang="en-US" sz="1400" noProof="1">
                <a:latin typeface="Arial" panose="020B0604020202020204" pitchFamily="34" charset="0"/>
              </a:rPr>
              <a:t>	(no action)</a:t>
            </a:r>
          </a:p>
          <a:p>
            <a:pPr>
              <a:spcAft>
                <a:spcPct val="50000"/>
              </a:spcAft>
            </a:pPr>
            <a:r>
              <a:rPr lang="da-DK" altLang="en-US" sz="1400" noProof="1">
                <a:latin typeface="Arial" panose="020B0604020202020204" pitchFamily="34" charset="0"/>
              </a:rPr>
              <a:t>Click outside Access	(no event)</a:t>
            </a:r>
          </a:p>
        </p:txBody>
      </p:sp>
      <p:sp>
        <p:nvSpPr>
          <p:cNvPr id="289796" name="Line 4">
            <a:extLst>
              <a:ext uri="{FF2B5EF4-FFF2-40B4-BE49-F238E27FC236}">
                <a16:creationId xmlns:a16="http://schemas.microsoft.com/office/drawing/2014/main" id="{BA23E234-AD12-0AEE-934B-A1CFDCB42B0F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1130300"/>
            <a:ext cx="68278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89798" name="Line 6">
            <a:extLst>
              <a:ext uri="{FF2B5EF4-FFF2-40B4-BE49-F238E27FC236}">
                <a16:creationId xmlns:a16="http://schemas.microsoft.com/office/drawing/2014/main" id="{F31EC6E4-746C-B38D-35B4-34839E3E5A0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2106613"/>
            <a:ext cx="68278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89799" name="Line 7">
            <a:extLst>
              <a:ext uri="{FF2B5EF4-FFF2-40B4-BE49-F238E27FC236}">
                <a16:creationId xmlns:a16="http://schemas.microsoft.com/office/drawing/2014/main" id="{B5CBB29A-F816-F769-B6C8-197EF935AC7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" y="2630488"/>
            <a:ext cx="68278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89804" name="Line 12">
            <a:extLst>
              <a:ext uri="{FF2B5EF4-FFF2-40B4-BE49-F238E27FC236}">
                <a16:creationId xmlns:a16="http://schemas.microsoft.com/office/drawing/2014/main" id="{D34D1511-11A9-86A4-E903-6C144660CD28}"/>
              </a:ext>
            </a:extLst>
          </p:cNvPr>
          <p:cNvSpPr>
            <a:spLocks noChangeShapeType="1"/>
          </p:cNvSpPr>
          <p:nvPr/>
        </p:nvSpPr>
        <p:spPr bwMode="auto">
          <a:xfrm>
            <a:off x="2325688" y="590550"/>
            <a:ext cx="0" cy="2381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289805" name="Line 13">
            <a:extLst>
              <a:ext uri="{FF2B5EF4-FFF2-40B4-BE49-F238E27FC236}">
                <a16:creationId xmlns:a16="http://schemas.microsoft.com/office/drawing/2014/main" id="{E0548B06-E1DD-54B7-7261-D860B61DB018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8163" y="584200"/>
            <a:ext cx="0" cy="2387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90" name="Picture 38">
            <a:extLst>
              <a:ext uri="{FF2B5EF4-FFF2-40B4-BE49-F238E27FC236}">
                <a16:creationId xmlns:a16="http://schemas.microsoft.com/office/drawing/2014/main" id="{EE794576-9F0F-A9E6-8654-9E6730F693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788" y="1150938"/>
            <a:ext cx="6296025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2754" name="Text Box 2">
            <a:extLst>
              <a:ext uri="{FF2B5EF4-FFF2-40B4-BE49-F238E27FC236}">
                <a16:creationId xmlns:a16="http://schemas.microsoft.com/office/drawing/2014/main" id="{35A721B9-0263-5B2D-760E-7A7597FEAB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1" u="sng">
                <a:latin typeface="Arial" panose="020B0604020202020204" pitchFamily="34" charset="0"/>
              </a:rPr>
              <a:t>Fig 5.3A  VBA window and debugger</a:t>
            </a:r>
          </a:p>
        </p:txBody>
      </p:sp>
      <p:sp>
        <p:nvSpPr>
          <p:cNvPr id="202777" name="AutoShape 25">
            <a:extLst>
              <a:ext uri="{FF2B5EF4-FFF2-40B4-BE49-F238E27FC236}">
                <a16:creationId xmlns:a16="http://schemas.microsoft.com/office/drawing/2014/main" id="{38947445-7199-9D4B-FF3D-E1FC98F9F4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1338" y="720725"/>
            <a:ext cx="1147762" cy="257175"/>
          </a:xfrm>
          <a:prstGeom prst="wedgeRoundRectCallout">
            <a:avLst>
              <a:gd name="adj1" fmla="val 62449"/>
              <a:gd name="adj2" fmla="val 29629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 b="1"/>
              <a:t>Project Explorer</a:t>
            </a:r>
          </a:p>
        </p:txBody>
      </p:sp>
      <p:sp>
        <p:nvSpPr>
          <p:cNvPr id="202778" name="AutoShape 26">
            <a:extLst>
              <a:ext uri="{FF2B5EF4-FFF2-40B4-BE49-F238E27FC236}">
                <a16:creationId xmlns:a16="http://schemas.microsoft.com/office/drawing/2014/main" id="{A28FAA75-6FE1-CFF4-1231-99B60E8C06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7588" y="720725"/>
            <a:ext cx="1103312" cy="257175"/>
          </a:xfrm>
          <a:prstGeom prst="wedgeRoundRectCallout">
            <a:avLst>
              <a:gd name="adj1" fmla="val -47412"/>
              <a:gd name="adj2" fmla="val 29753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 b="1"/>
              <a:t>Object Browser</a:t>
            </a:r>
          </a:p>
        </p:txBody>
      </p:sp>
      <p:sp>
        <p:nvSpPr>
          <p:cNvPr id="202779" name="AutoShape 27">
            <a:extLst>
              <a:ext uri="{FF2B5EF4-FFF2-40B4-BE49-F238E27FC236}">
                <a16:creationId xmlns:a16="http://schemas.microsoft.com/office/drawing/2014/main" id="{48105A18-0020-7AB2-72ED-89C6D788F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8775" y="720725"/>
            <a:ext cx="1081088" cy="257175"/>
          </a:xfrm>
          <a:prstGeom prst="wedgeRoundRectCallout">
            <a:avLst>
              <a:gd name="adj1" fmla="val 128708"/>
              <a:gd name="adj2" fmla="val 43580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 b="1"/>
              <a:t>List of controls</a:t>
            </a:r>
          </a:p>
        </p:txBody>
      </p:sp>
      <p:sp>
        <p:nvSpPr>
          <p:cNvPr id="202780" name="AutoShape 28">
            <a:extLst>
              <a:ext uri="{FF2B5EF4-FFF2-40B4-BE49-F238E27FC236}">
                <a16:creationId xmlns:a16="http://schemas.microsoft.com/office/drawing/2014/main" id="{AF75287D-42AB-EC34-FA81-315D2C0D56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75" y="720725"/>
            <a:ext cx="801688" cy="422275"/>
          </a:xfrm>
          <a:prstGeom prst="wedgeRoundRectCallout">
            <a:avLst>
              <a:gd name="adj1" fmla="val -71384"/>
              <a:gd name="adj2" fmla="val 24849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sz="1000" b="1"/>
              <a:t>Events in</a:t>
            </a:r>
          </a:p>
          <a:p>
            <a:pPr algn="ctr"/>
            <a:r>
              <a:rPr lang="en-US" altLang="en-US" sz="1000" b="1"/>
              <a:t>the control</a:t>
            </a:r>
          </a:p>
        </p:txBody>
      </p:sp>
      <p:sp>
        <p:nvSpPr>
          <p:cNvPr id="202781" name="AutoShape 29">
            <a:extLst>
              <a:ext uri="{FF2B5EF4-FFF2-40B4-BE49-F238E27FC236}">
                <a16:creationId xmlns:a16="http://schemas.microsoft.com/office/drawing/2014/main" id="{34C04BDB-A7FE-1EB1-2DFB-5E78F5FF2F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813" y="3070225"/>
            <a:ext cx="1592262" cy="498475"/>
          </a:xfrm>
          <a:prstGeom prst="wedgeRoundRectCallout">
            <a:avLst>
              <a:gd name="adj1" fmla="val -37162"/>
              <a:gd name="adj2" fmla="val 1242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b="1"/>
              <a:t>Project explorer:</a:t>
            </a:r>
          </a:p>
          <a:p>
            <a:pPr algn="ctr"/>
            <a:r>
              <a:rPr lang="en-US" altLang="en-US" b="1"/>
              <a:t>One class per form</a:t>
            </a:r>
          </a:p>
        </p:txBody>
      </p:sp>
      <p:sp>
        <p:nvSpPr>
          <p:cNvPr id="202782" name="AutoShape 30">
            <a:extLst>
              <a:ext uri="{FF2B5EF4-FFF2-40B4-BE49-F238E27FC236}">
                <a16:creationId xmlns:a16="http://schemas.microsoft.com/office/drawing/2014/main" id="{6E335242-AF13-6279-1904-8CFD9CECD5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6500" y="3556000"/>
            <a:ext cx="1147763" cy="300038"/>
          </a:xfrm>
          <a:prstGeom prst="wedgeRoundRectCallout">
            <a:avLst>
              <a:gd name="adj1" fmla="val 16111"/>
              <a:gd name="adj2" fmla="val -40477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ctr"/>
            <a:r>
              <a:rPr lang="en-US" altLang="en-US" b="1"/>
              <a:t>Code module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0" bIns="360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0" bIns="360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17548</TotalTime>
  <Words>2546</Words>
  <Application>Microsoft Office PowerPoint</Application>
  <PresentationFormat>On-screen Show (4:3)</PresentationFormat>
  <Paragraphs>516</Paragraphs>
  <Slides>25</Slides>
  <Notes>25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Times New Roman</vt:lpstr>
      <vt:lpstr>Arial</vt:lpstr>
      <vt:lpstr>Blank Presentation</vt:lpstr>
      <vt:lpstr>Microsoft Word Document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240</cp:revision>
  <cp:lastPrinted>2004-11-21T22:26:20Z</cp:lastPrinted>
  <dcterms:created xsi:type="dcterms:W3CDTF">1998-09-07T20:07:06Z</dcterms:created>
  <dcterms:modified xsi:type="dcterms:W3CDTF">2023-01-25T18:12:58Z</dcterms:modified>
</cp:coreProperties>
</file>