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6" r:id="rId9"/>
    <p:sldId id="267" r:id="rId10"/>
  </p:sldIdLst>
  <p:sldSz cx="9144000" cy="6858000" type="screen4x3"/>
  <p:notesSz cx="6972300" cy="10110788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6">
          <p15:clr>
            <a:srgbClr val="A4A3A4"/>
          </p15:clr>
        </p15:guide>
        <p15:guide id="2" pos="324">
          <p15:clr>
            <a:srgbClr val="A4A3A4"/>
          </p15:clr>
        </p15:guide>
        <p15:guide id="3" pos="454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84">
          <p15:clr>
            <a:srgbClr val="A4A3A4"/>
          </p15:clr>
        </p15:guide>
        <p15:guide id="2" pos="219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FF9900"/>
    <a:srgbClr val="0000FF"/>
    <a:srgbClr val="FFFF00"/>
    <a:srgbClr val="969696"/>
    <a:srgbClr val="DDDDDD"/>
    <a:srgbClr val="4D4D4D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321" autoAdjust="0"/>
    <p:restoredTop sz="90929"/>
  </p:normalViewPr>
  <p:slideViewPr>
    <p:cSldViewPr snapToGrid="0" snapToObjects="1" showGuides="1">
      <p:cViewPr varScale="1">
        <p:scale>
          <a:sx n="80" d="100"/>
          <a:sy n="80" d="100"/>
        </p:scale>
        <p:origin x="1590" y="96"/>
      </p:cViewPr>
      <p:guideLst>
        <p:guide orient="horz" pos="366"/>
        <p:guide pos="324"/>
        <p:guide pos="45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4" d="100"/>
          <a:sy n="74" d="100"/>
        </p:scale>
        <p:origin x="-2088" y="-78"/>
      </p:cViewPr>
      <p:guideLst>
        <p:guide orient="horz" pos="3184"/>
        <p:guide pos="219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817C8C2B-5BA9-57C6-5FBA-6D2553DD520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73100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770" tIns="36770" rIns="36770" bIns="36770" numCol="1" anchor="t" anchorCtr="0" compatLnSpc="1">
            <a:prstTxWarp prst="textNoShape">
              <a:avLst/>
            </a:prstTxWarp>
            <a:spAutoFit/>
          </a:bodyPr>
          <a:lstStyle>
            <a:lvl1pPr algn="l" defTabSz="933450">
              <a:defRPr sz="1200"/>
            </a:lvl1pPr>
          </a:lstStyle>
          <a:p>
            <a:endParaRPr lang="en-US" altLang="en-US"/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650BDBF6-2689-70E8-5DFA-A49A8D2948C5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129338" y="0"/>
            <a:ext cx="842962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770" tIns="36770" rIns="36770" bIns="3677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200"/>
            </a:lvl1pPr>
          </a:lstStyle>
          <a:p>
            <a:endParaRPr lang="en-US" altLang="en-US"/>
          </a:p>
        </p:txBody>
      </p:sp>
      <p:sp>
        <p:nvSpPr>
          <p:cNvPr id="29700" name="Rectangle 4">
            <a:extLst>
              <a:ext uri="{FF2B5EF4-FFF2-40B4-BE49-F238E27FC236}">
                <a16:creationId xmlns:a16="http://schemas.microsoft.com/office/drawing/2014/main" id="{764CDF92-A6D9-1109-0665-5716B17A704C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855200"/>
            <a:ext cx="606425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770" tIns="36770" rIns="36770" bIns="36770" numCol="1" anchor="b" anchorCtr="0" compatLnSpc="1">
            <a:prstTxWarp prst="textNoShape">
              <a:avLst/>
            </a:prstTxWarp>
            <a:spAutoFit/>
          </a:bodyPr>
          <a:lstStyle>
            <a:lvl1pPr algn="l" defTabSz="933450">
              <a:defRPr sz="1200"/>
            </a:lvl1pPr>
          </a:lstStyle>
          <a:p>
            <a:endParaRPr lang="en-US" altLang="en-US"/>
          </a:p>
        </p:txBody>
      </p:sp>
      <p:sp>
        <p:nvSpPr>
          <p:cNvPr id="29701" name="Rectangle 5">
            <a:extLst>
              <a:ext uri="{FF2B5EF4-FFF2-40B4-BE49-F238E27FC236}">
                <a16:creationId xmlns:a16="http://schemas.microsoft.com/office/drawing/2014/main" id="{C63B22BC-B7FC-AB93-0426-B0D062656FAC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713538" y="9855200"/>
            <a:ext cx="258762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770" tIns="36770" rIns="36770" bIns="3677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200"/>
            </a:lvl1pPr>
          </a:lstStyle>
          <a:p>
            <a:fld id="{771B87BE-3C90-4FEA-83AA-B9C384AA0F7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D0A24ACE-64E2-2C43-C8A1-619E6299B54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26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t" anchorCtr="0" compatLnSpc="1">
            <a:prstTxWarp prst="textNoShape">
              <a:avLst/>
            </a:prstTxWarp>
          </a:bodyPr>
          <a:lstStyle>
            <a:lvl1pPr algn="l" defTabSz="933450">
              <a:defRPr sz="1200" b="0" noProof="1"/>
            </a:lvl1pPr>
          </a:lstStyle>
          <a:p>
            <a:endParaRPr lang="en-GB" alt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05CC2F64-2736-AF31-DDDE-282C2AAE749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49700" y="0"/>
            <a:ext cx="30226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 b="0"/>
            </a:lvl1pPr>
          </a:lstStyle>
          <a:p>
            <a:r>
              <a:rPr lang="en-US" altLang="en-US"/>
              <a:t>Slide </a:t>
            </a:r>
            <a:fld id="{81EA2F6F-D6AF-4E96-997F-72D7B9DEB6C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C6C60550-6CC6-D66E-92DF-443FE6C6BA07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0" y="1181100"/>
            <a:ext cx="6959600" cy="5219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3AC3267E-8D8A-489F-7DDD-48A446CB761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0275" y="8088313"/>
            <a:ext cx="5111750" cy="126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224CB86C-5633-FA9B-09FD-9FA71B41F08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04375"/>
            <a:ext cx="30226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b" anchorCtr="0" compatLnSpc="1">
            <a:prstTxWarp prst="textNoShape">
              <a:avLst/>
            </a:prstTxWarp>
          </a:bodyPr>
          <a:lstStyle>
            <a:lvl1pPr algn="l" defTabSz="933450">
              <a:defRPr sz="1200" b="0"/>
            </a:lvl1pPr>
          </a:lstStyle>
          <a:p>
            <a:endParaRPr lang="en-US" altLang="en-US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EC491A08-3529-2098-6F39-71DAE389806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49700" y="9604375"/>
            <a:ext cx="30226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 b="0"/>
            </a:lvl1pPr>
          </a:lstStyle>
          <a:p>
            <a:fld id="{ACE517BB-8125-4EDF-8300-268E656041F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6AB980DE-31E6-E398-6DCF-61B5C0694B8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F614683F-E575-4A85-BBEF-D8848B4B4D81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E6BB43E9-5419-0A1C-A635-D6F8E1CF8D7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7155F6-8EA3-4AF7-B855-3F97142E3AEE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89442" name="Rectangle 2">
            <a:extLst>
              <a:ext uri="{FF2B5EF4-FFF2-40B4-BE49-F238E27FC236}">
                <a16:creationId xmlns:a16="http://schemas.microsoft.com/office/drawing/2014/main" id="{961B0B53-CD2F-1A02-0312-1E7D2F15CC99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033463" y="1012825"/>
            <a:ext cx="4910137" cy="3683000"/>
          </a:xfrm>
          <a:ln/>
        </p:spPr>
      </p:sp>
      <p:sp>
        <p:nvSpPr>
          <p:cNvPr id="189443" name="Rectangle 3">
            <a:extLst>
              <a:ext uri="{FF2B5EF4-FFF2-40B4-BE49-F238E27FC236}">
                <a16:creationId xmlns:a16="http://schemas.microsoft.com/office/drawing/2014/main" id="{C6A7BF35-3836-63C3-6E50-604C4A240D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C4C6CEC6-5562-D81A-29C3-270A8FBA1A3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54101295-16FF-4B62-9EDA-11F9FF43AF22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C185A95B-72F2-8930-9728-FDBDE702B27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D6737B-0E75-4681-93A2-4DC631CD20AA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5128" name="Rectangle 8">
            <a:extLst>
              <a:ext uri="{FF2B5EF4-FFF2-40B4-BE49-F238E27FC236}">
                <a16:creationId xmlns:a16="http://schemas.microsoft.com/office/drawing/2014/main" id="{B69B7B89-8819-E76D-06D8-2E855B2A3FC0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-1588" y="1181100"/>
            <a:ext cx="6959601" cy="5219700"/>
          </a:xfrm>
          <a:ln/>
        </p:spPr>
      </p:sp>
      <p:sp>
        <p:nvSpPr>
          <p:cNvPr id="5129" name="Rectangle 9">
            <a:extLst>
              <a:ext uri="{FF2B5EF4-FFF2-40B4-BE49-F238E27FC236}">
                <a16:creationId xmlns:a16="http://schemas.microsoft.com/office/drawing/2014/main" id="{18DDD396-D61C-4711-FCC8-FA11E5BBE9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437CA029-3248-B821-6282-36E168C9817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56823E7D-618E-45FE-823D-675950016533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95064C95-C3FE-C92D-3DA9-1C87FCF5AEF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F03A24-1311-4912-B682-F4F19BAEAA2D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42338" name="Rectangle 1026">
            <a:extLst>
              <a:ext uri="{FF2B5EF4-FFF2-40B4-BE49-F238E27FC236}">
                <a16:creationId xmlns:a16="http://schemas.microsoft.com/office/drawing/2014/main" id="{EE4F9577-C669-68C6-71FE-3E63C06DF8F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-1588" y="1181100"/>
            <a:ext cx="6959601" cy="5219700"/>
          </a:xfrm>
          <a:ln/>
        </p:spPr>
      </p:sp>
      <p:sp>
        <p:nvSpPr>
          <p:cNvPr id="142339" name="Rectangle 1027">
            <a:extLst>
              <a:ext uri="{FF2B5EF4-FFF2-40B4-BE49-F238E27FC236}">
                <a16:creationId xmlns:a16="http://schemas.microsoft.com/office/drawing/2014/main" id="{A5EE3492-ED6F-211B-7C97-C3992C8F4F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4455FD28-57FF-D8B7-F242-81AF47C2D30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836F402C-FEB8-41AD-A413-956E5B25EE2B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F497C81B-67FC-B78A-220C-67C6B488EC5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76E85F-7831-40A8-B016-32142D3F6DBE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56674" name="Rectangle 2050">
            <a:extLst>
              <a:ext uri="{FF2B5EF4-FFF2-40B4-BE49-F238E27FC236}">
                <a16:creationId xmlns:a16="http://schemas.microsoft.com/office/drawing/2014/main" id="{B1D216F7-2C33-0141-ECC0-745C1D09E041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-1588" y="1181100"/>
            <a:ext cx="6959601" cy="5219700"/>
          </a:xfrm>
          <a:ln/>
        </p:spPr>
      </p:sp>
      <p:sp>
        <p:nvSpPr>
          <p:cNvPr id="156675" name="Rectangle 2051">
            <a:extLst>
              <a:ext uri="{FF2B5EF4-FFF2-40B4-BE49-F238E27FC236}">
                <a16:creationId xmlns:a16="http://schemas.microsoft.com/office/drawing/2014/main" id="{AB119C3F-62E4-8ED1-352B-F68FDD9493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EF727882-C24C-BA18-DD18-156120CB745D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F54E1376-E52E-4554-A642-7B3CD137D795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C8279C5B-D3A1-EF6E-5121-E260EF9DA26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600A63-9E6C-44C1-8C71-5AE36DD022B9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58722" name="Rectangle 1026">
            <a:extLst>
              <a:ext uri="{FF2B5EF4-FFF2-40B4-BE49-F238E27FC236}">
                <a16:creationId xmlns:a16="http://schemas.microsoft.com/office/drawing/2014/main" id="{01769FCD-67D4-DF8F-A349-671990A9E224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-1588" y="1181100"/>
            <a:ext cx="6959601" cy="5219700"/>
          </a:xfrm>
          <a:ln/>
        </p:spPr>
      </p:sp>
      <p:sp>
        <p:nvSpPr>
          <p:cNvPr id="158723" name="Rectangle 1027">
            <a:extLst>
              <a:ext uri="{FF2B5EF4-FFF2-40B4-BE49-F238E27FC236}">
                <a16:creationId xmlns:a16="http://schemas.microsoft.com/office/drawing/2014/main" id="{656EC4AE-F0F4-BE43-7C72-AA80DBAB66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56B9A3B8-6453-DC6A-E2D4-73D7C192377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CCEF2BE8-6D3A-4630-BA1D-C82360340788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D55C35F-80CB-FFAB-D59E-744B4610E02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351891-2BD1-4A80-96FE-37A514AE7DFC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60770" name="Rectangle 1026">
            <a:extLst>
              <a:ext uri="{FF2B5EF4-FFF2-40B4-BE49-F238E27FC236}">
                <a16:creationId xmlns:a16="http://schemas.microsoft.com/office/drawing/2014/main" id="{B17A3AAB-84A8-C55E-DA7C-4901E1971746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-1588" y="1181100"/>
            <a:ext cx="6959601" cy="5219700"/>
          </a:xfrm>
          <a:ln/>
        </p:spPr>
      </p:sp>
      <p:sp>
        <p:nvSpPr>
          <p:cNvPr id="160771" name="Rectangle 1027">
            <a:extLst>
              <a:ext uri="{FF2B5EF4-FFF2-40B4-BE49-F238E27FC236}">
                <a16:creationId xmlns:a16="http://schemas.microsoft.com/office/drawing/2014/main" id="{0B86CDBE-D371-F8DB-2FDC-5C2189CF78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52725208-0BC9-82A0-6F3D-49931C8B01ED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92B621A6-6141-4646-A006-A094D23071E9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4F0D5B6-2A97-2DE8-D67E-10198510967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D57A9C-32B6-432C-8A3B-E3EB1AB52F19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162818" name="Rectangle 3074">
            <a:extLst>
              <a:ext uri="{FF2B5EF4-FFF2-40B4-BE49-F238E27FC236}">
                <a16:creationId xmlns:a16="http://schemas.microsoft.com/office/drawing/2014/main" id="{FC496E7C-EADB-A185-8AB8-FB3EFCE3CD37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-1588" y="1181100"/>
            <a:ext cx="6959601" cy="5219700"/>
          </a:xfrm>
          <a:ln/>
        </p:spPr>
      </p:sp>
      <p:sp>
        <p:nvSpPr>
          <p:cNvPr id="162819" name="Rectangle 3075">
            <a:extLst>
              <a:ext uri="{FF2B5EF4-FFF2-40B4-BE49-F238E27FC236}">
                <a16:creationId xmlns:a16="http://schemas.microsoft.com/office/drawing/2014/main" id="{BBBFB575-274B-A07A-F6E5-17C0D7F7AB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C53796BD-1E11-E292-0BDD-3853FF83EB6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79645A38-2044-4AAB-8F84-799A00EB65F2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68BC5FE3-3C25-CA2E-A360-85A617234C8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FD9761-754C-41C4-B0DF-B7D8E5B0AEE6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73058" name="Rectangle 3074">
            <a:extLst>
              <a:ext uri="{FF2B5EF4-FFF2-40B4-BE49-F238E27FC236}">
                <a16:creationId xmlns:a16="http://schemas.microsoft.com/office/drawing/2014/main" id="{2A7A161C-DBA3-6286-472B-2451FCCFE8D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-1588" y="1181100"/>
            <a:ext cx="6959601" cy="5219700"/>
          </a:xfrm>
          <a:ln/>
        </p:spPr>
      </p:sp>
      <p:sp>
        <p:nvSpPr>
          <p:cNvPr id="173059" name="Rectangle 3075">
            <a:extLst>
              <a:ext uri="{FF2B5EF4-FFF2-40B4-BE49-F238E27FC236}">
                <a16:creationId xmlns:a16="http://schemas.microsoft.com/office/drawing/2014/main" id="{42995DA0-3971-8582-5AE1-3396C611BB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1B4B4282-0409-7D66-C929-7DC812325ED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5A407CA5-2B85-4E15-9AFC-C282D8DD3FBA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39091D64-A549-A8C7-3247-5CCC94C78CD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66ABF2-ED80-440D-B457-DD8B06D8EB92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75106" name="Rectangle 4098">
            <a:extLst>
              <a:ext uri="{FF2B5EF4-FFF2-40B4-BE49-F238E27FC236}">
                <a16:creationId xmlns:a16="http://schemas.microsoft.com/office/drawing/2014/main" id="{23E65F93-6710-2BF5-6E05-070935E31593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-1588" y="1181100"/>
            <a:ext cx="6959601" cy="5219700"/>
          </a:xfrm>
          <a:ln/>
        </p:spPr>
      </p:sp>
      <p:sp>
        <p:nvSpPr>
          <p:cNvPr id="175107" name="Rectangle 4099">
            <a:extLst>
              <a:ext uri="{FF2B5EF4-FFF2-40B4-BE49-F238E27FC236}">
                <a16:creationId xmlns:a16="http://schemas.microsoft.com/office/drawing/2014/main" id="{856AF63B-3544-E39A-FD88-E0828F910B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A83DC-4121-3C48-3494-A0FB017C2A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0BE81-0A42-B2FA-7376-1D5BF72B3B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0FE7F2-C7A3-2478-6A5A-541E3AB5F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71F1D2-8AEF-6460-A1DC-4761A191C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B8FAAF-2DD5-DF51-C058-06977B97F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367CAC-AA1E-44CE-AE18-DA4795F72D8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1793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6CCC8-3858-A21F-011F-F5C50D0EA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AF9690-BD06-3D3C-291B-8BA9E0D1EA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C59BEE-AF16-4A0D-143B-01BACA6DC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FFE1AF-534E-37C6-80ED-EFB5F9EE6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EFE9A8-54F7-0811-CF97-1F4FDD484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672903-F2D9-4E52-A426-72D1254651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2579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264454-0B05-38B5-130C-4562A3E0BB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9D6FE3-09CA-EEB8-F3CE-42252C0F8B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683EED-8351-58D4-07DA-5E7908DA0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72EA4D-16E7-6F30-AEAB-DC277B231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592AAC-1F1F-4097-3866-0D7DE4043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AB0EE4-A6B3-4D6A-8015-7244BEAC7B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557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5431D-1221-8D85-F4DA-0A517B91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798A66-FE6F-5E36-DC5A-D37040942B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293534-9176-C338-10BB-F62B49CC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7AFFF1-0EA6-D401-8FC0-98889BAB6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CF482E-56D4-69EF-FFC8-AA195D6D8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D8A1AC-544C-4642-9D48-FAFE99B4AF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1219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2E754-04B2-55C4-03C8-A3AAEC3C9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241DE8-3B10-5719-EDD9-17AE24026D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A2C5FC-F3C6-46B9-A1FD-BE4F9A209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34D599-72FA-DCC1-233E-C931BCC71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A11539-7CF9-921F-A8FF-3DE6781EC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4CA6D2-CAB6-4D48-832C-889AB9DB8D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5183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37642-375C-81F1-89FA-794EA4FE2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E9B9E3-23EC-E242-E65B-F25A211A67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6F6EE6-1175-A1FF-5080-1016CD8168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4625F0-110F-4F71-E826-4FD20A71D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3AEEBD-9DB2-4405-1395-FF2DD94E2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3889B4-929F-D908-757C-0DE294A61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A1F4B0-51C7-4B54-8C82-9E486360F8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7594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78916-6F93-2EEA-DE12-D94BE36CE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30F3A1-C079-E8A5-4703-AA5439FEB0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D8ABF8-3148-CF12-DDB6-3C2B17E848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C4F5EF-4412-AE40-4116-839C8E5536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6AE93F-A2D0-4E5F-6F04-8BE2E88415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B20C61-E896-0589-B28A-478278C53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9B092F-EE7B-7B0B-0340-93420A0BD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65A84E5-5FB6-A94B-7DDA-A02B5B1DB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F59E89-65BC-46EC-AC4A-982966E5ED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584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781466-345C-CB59-819E-552AE7053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B1F943-B2C8-D07A-F1A8-EC29BC976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D64E2D-E4A2-00F5-FE28-261C25377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3C722C-4DEA-74EA-3749-A0C845367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EB9FB1-E953-4A28-BA29-17C0BD0459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7041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3445E4-B47F-994F-1DE6-BC708AF5C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FED0D0-BA4B-41FD-487D-D190497F9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A3CBFB-8DBB-0A20-EA1A-E0E05D257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5FFF9C-F963-4B14-8526-429A1D97AA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677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0E4D8-1440-783D-1335-514817CD7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6D94EE-2219-102E-745E-82C05AC156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6BC308-800A-80DB-6904-7E591BA623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E44B1D-4C7C-F036-83E6-9301BBEAA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DD8C03-8374-00C1-D0EF-7B7C9BC4B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A3A41D-AD84-B525-DCA2-4BBD11067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47FD3F-8E16-4802-90A9-79E8505B6F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9286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B64EE-5A61-6CE0-D164-CEEF70BBE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C5615E-9BBB-E060-BBA5-F25D8BD520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483C55-C7C3-0DAE-F569-B0D654F6CC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527C9E-873B-9A65-7446-77F541600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BC8D19-213D-2E1B-D2A3-744807DA6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0F7B2C-9E35-7E49-E511-644010CF7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0EA63-34CD-486B-9E74-B45F74E24A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6284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7F07A358-5EC2-3A9A-0CBA-8CD13DB5A8B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C0F4C61B-93CF-960C-1C01-1E5055B3AA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4020C26C-6563-CF0E-AA8A-E770E68ADEA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11858F3-A46D-AF9A-D602-C8E956774DA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F128E4D2-0D5A-85B4-C0B0-09F274AC092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C264FD13-182B-49A5-A9D3-B0A0CEA6406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Text Box 2">
            <a:extLst>
              <a:ext uri="{FF2B5EF4-FFF2-40B4-BE49-F238E27FC236}">
                <a16:creationId xmlns:a16="http://schemas.microsoft.com/office/drawing/2014/main" id="{970C4CAB-995F-926A-9815-D0D07F3389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700" y="1219200"/>
            <a:ext cx="7289800" cy="400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en-US"/>
              <a:t>Slides for</a:t>
            </a:r>
          </a:p>
          <a:p>
            <a:r>
              <a:rPr lang="en-US" altLang="en-US" sz="3600"/>
              <a:t>MS-Access Tutorial </a:t>
            </a:r>
          </a:p>
          <a:p>
            <a:endParaRPr lang="en-US" altLang="en-US"/>
          </a:p>
          <a:p>
            <a:r>
              <a:rPr lang="en-US" altLang="en-US"/>
              <a:t>Soren Lauesen</a:t>
            </a:r>
          </a:p>
          <a:p>
            <a:endParaRPr lang="en-US" altLang="en-US"/>
          </a:p>
          <a:p>
            <a:r>
              <a:rPr lang="en-US" altLang="en-US" sz="2400"/>
              <a:t>2. Creating a database</a:t>
            </a:r>
            <a:endParaRPr lang="da-DK" altLang="en-US" sz="2400"/>
          </a:p>
          <a:p>
            <a:endParaRPr lang="en-US" altLang="en-US"/>
          </a:p>
          <a:p>
            <a:r>
              <a:rPr lang="da-DK" altLang="en-US"/>
              <a:t>Version 2.4. August </a:t>
            </a:r>
            <a:r>
              <a:rPr lang="en-US" altLang="en-US"/>
              <a:t>2007</a:t>
            </a:r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r>
              <a:rPr lang="en-US" altLang="en-US" b="0"/>
              <a:t>© 2007, Soren Lauesen. Permission is granted to make copies on a non-profit basis as long as the source is clearly stated.</a:t>
            </a:r>
            <a:r>
              <a:rPr lang="en-US" altLang="en-US"/>
              <a:t> </a:t>
            </a:r>
            <a:r>
              <a:rPr lang="en-US" altLang="en-US" sz="1400" b="0" noProof="1">
                <a:latin typeface="Times New Roman" panose="02020603050405020304" pitchFamily="18" charset="0"/>
              </a:rPr>
              <a:t> </a:t>
            </a:r>
            <a:endParaRPr lang="da-DK" altLang="en-US" sz="1400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0" name="Text Box 192">
            <a:extLst>
              <a:ext uri="{FF2B5EF4-FFF2-40B4-BE49-F238E27FC236}">
                <a16:creationId xmlns:a16="http://schemas.microsoft.com/office/drawing/2014/main" id="{AE4A8BFB-6F25-489E-5481-F3DAA8AC95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2.1A  The Access database window</a:t>
            </a:r>
          </a:p>
        </p:txBody>
      </p:sp>
      <p:pic>
        <p:nvPicPr>
          <p:cNvPr id="2264" name="Picture 216">
            <a:extLst>
              <a:ext uri="{FF2B5EF4-FFF2-40B4-BE49-F238E27FC236}">
                <a16:creationId xmlns:a16="http://schemas.microsoft.com/office/drawing/2014/main" id="{E96B677A-7C20-D938-0E0D-F2C70758C4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600" y="1200150"/>
            <a:ext cx="3438525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65" name="AutoShape 217">
            <a:extLst>
              <a:ext uri="{FF2B5EF4-FFF2-40B4-BE49-F238E27FC236}">
                <a16:creationId xmlns:a16="http://schemas.microsoft.com/office/drawing/2014/main" id="{0E48A11A-3DCF-EA75-0431-7FF49E7305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0625" y="581025"/>
            <a:ext cx="2286000" cy="422275"/>
          </a:xfrm>
          <a:prstGeom prst="wedgeRoundRectCallout">
            <a:avLst>
              <a:gd name="adj1" fmla="val -55694"/>
              <a:gd name="adj2" fmla="val 108269"/>
              <a:gd name="adj3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One Access database = one file.   </a:t>
            </a:r>
          </a:p>
          <a:p>
            <a:pPr algn="l"/>
            <a:r>
              <a:rPr lang="en-US" altLang="en-US" sz="1000"/>
              <a:t>File name = hotel.mdb</a:t>
            </a:r>
          </a:p>
        </p:txBody>
      </p:sp>
      <p:sp>
        <p:nvSpPr>
          <p:cNvPr id="2266" name="AutoShape 218">
            <a:extLst>
              <a:ext uri="{FF2B5EF4-FFF2-40B4-BE49-F238E27FC236}">
                <a16:creationId xmlns:a16="http://schemas.microsoft.com/office/drawing/2014/main" id="{EC49EC78-0625-6FF0-31BB-ED25FB5018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4288" y="1682750"/>
            <a:ext cx="669925" cy="422275"/>
          </a:xfrm>
          <a:prstGeom prst="wedgeRoundRectCallout">
            <a:avLst>
              <a:gd name="adj1" fmla="val -127250"/>
              <a:gd name="adj2" fmla="val -13532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Create a </a:t>
            </a:r>
          </a:p>
          <a:p>
            <a:pPr algn="l"/>
            <a:r>
              <a:rPr lang="en-US" altLang="en-US" sz="1000"/>
              <a:t>table</a:t>
            </a:r>
          </a:p>
        </p:txBody>
      </p:sp>
      <p:sp>
        <p:nvSpPr>
          <p:cNvPr id="2267" name="AutoShape 219">
            <a:extLst>
              <a:ext uri="{FF2B5EF4-FFF2-40B4-BE49-F238E27FC236}">
                <a16:creationId xmlns:a16="http://schemas.microsoft.com/office/drawing/2014/main" id="{840A0180-1395-4863-06A4-76C187FB1D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3225" y="2546350"/>
            <a:ext cx="1550988" cy="587375"/>
          </a:xfrm>
          <a:prstGeom prst="wedgeRoundRectCallout">
            <a:avLst>
              <a:gd name="adj1" fmla="val -94116"/>
              <a:gd name="adj2" fmla="val -973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The database window:</a:t>
            </a:r>
          </a:p>
          <a:p>
            <a:pPr algn="l"/>
            <a:r>
              <a:rPr lang="en-US" altLang="en-US" sz="1000"/>
              <a:t>List of tables </a:t>
            </a:r>
          </a:p>
          <a:p>
            <a:pPr algn="l"/>
            <a:r>
              <a:rPr lang="en-US" altLang="en-US" sz="1000"/>
              <a:t>(empty initially)   </a:t>
            </a:r>
          </a:p>
        </p:txBody>
      </p:sp>
      <p:sp>
        <p:nvSpPr>
          <p:cNvPr id="2268" name="AutoShape 220">
            <a:extLst>
              <a:ext uri="{FF2B5EF4-FFF2-40B4-BE49-F238E27FC236}">
                <a16:creationId xmlns:a16="http://schemas.microsoft.com/office/drawing/2014/main" id="{50F70F3C-B152-B25C-E655-8CAA306AA9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938" y="1260475"/>
            <a:ext cx="1089025" cy="422275"/>
          </a:xfrm>
          <a:prstGeom prst="wedgeRoundRectCallout">
            <a:avLst>
              <a:gd name="adj1" fmla="val 88046"/>
              <a:gd name="adj2" fmla="val 25565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Use the table.</a:t>
            </a:r>
          </a:p>
          <a:p>
            <a:pPr algn="l"/>
            <a:r>
              <a:rPr lang="en-US" altLang="en-US" sz="1000"/>
              <a:t>Shortcut: Enter</a:t>
            </a:r>
          </a:p>
        </p:txBody>
      </p:sp>
      <p:sp>
        <p:nvSpPr>
          <p:cNvPr id="2269" name="AutoShape 221">
            <a:extLst>
              <a:ext uri="{FF2B5EF4-FFF2-40B4-BE49-F238E27FC236}">
                <a16:creationId xmlns:a16="http://schemas.microsoft.com/office/drawing/2014/main" id="{2C377F0A-72ED-E985-FEA2-A86963850C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763" y="2057400"/>
            <a:ext cx="1408112" cy="422275"/>
          </a:xfrm>
          <a:prstGeom prst="wedgeRoundRectCallout">
            <a:avLst>
              <a:gd name="adj1" fmla="val 93315"/>
              <a:gd name="adj2" fmla="val -147370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Design the table. </a:t>
            </a:r>
          </a:p>
          <a:p>
            <a:pPr algn="l"/>
            <a:r>
              <a:rPr lang="en-US" altLang="en-US" sz="1000"/>
              <a:t>Shortcut: Ctrl+Enter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27" name="Picture 1039">
            <a:extLst>
              <a:ext uri="{FF2B5EF4-FFF2-40B4-BE49-F238E27FC236}">
                <a16:creationId xmlns:a16="http://schemas.microsoft.com/office/drawing/2014/main" id="{9318108A-8A9E-642B-E692-D0D7F2726A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963" y="1290638"/>
            <a:ext cx="3971925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1314" name="Text Box 1026">
            <a:extLst>
              <a:ext uri="{FF2B5EF4-FFF2-40B4-BE49-F238E27FC236}">
                <a16:creationId xmlns:a16="http://schemas.microsoft.com/office/drawing/2014/main" id="{F0ADCB6B-1C0E-7B49-3D30-543A240E80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2.1B  Define a table (design view)</a:t>
            </a:r>
          </a:p>
        </p:txBody>
      </p:sp>
      <p:sp>
        <p:nvSpPr>
          <p:cNvPr id="141322" name="AutoShape 1034">
            <a:extLst>
              <a:ext uri="{FF2B5EF4-FFF2-40B4-BE49-F238E27FC236}">
                <a16:creationId xmlns:a16="http://schemas.microsoft.com/office/drawing/2014/main" id="{A3BEFCD1-BF3F-3A21-DDC9-1992B75BA0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450" y="1262063"/>
            <a:ext cx="901700" cy="422275"/>
          </a:xfrm>
          <a:prstGeom prst="wedgeRoundRectCallout">
            <a:avLst>
              <a:gd name="adj1" fmla="val 72361"/>
              <a:gd name="adj2" fmla="val 52630"/>
              <a:gd name="adj3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Primary key.</a:t>
            </a:r>
          </a:p>
          <a:p>
            <a:pPr algn="l"/>
            <a:r>
              <a:rPr lang="en-US" altLang="en-US" sz="1000"/>
              <a:t>Right click  </a:t>
            </a:r>
          </a:p>
        </p:txBody>
      </p:sp>
      <p:sp>
        <p:nvSpPr>
          <p:cNvPr id="141323" name="AutoShape 1035">
            <a:extLst>
              <a:ext uri="{FF2B5EF4-FFF2-40B4-BE49-F238E27FC236}">
                <a16:creationId xmlns:a16="http://schemas.microsoft.com/office/drawing/2014/main" id="{19C0C720-DDC5-9366-E578-2769D35321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0338" y="2095500"/>
            <a:ext cx="806450" cy="422275"/>
          </a:xfrm>
          <a:prstGeom prst="wedgeRoundRectCallout">
            <a:avLst>
              <a:gd name="adj1" fmla="val -203148"/>
              <a:gd name="adj2" fmla="val 4210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Possible</a:t>
            </a:r>
          </a:p>
          <a:p>
            <a:pPr algn="l"/>
            <a:r>
              <a:rPr lang="en-US" altLang="en-US" sz="1000"/>
              <a:t>data types </a:t>
            </a:r>
          </a:p>
        </p:txBody>
      </p:sp>
      <p:sp>
        <p:nvSpPr>
          <p:cNvPr id="141324" name="AutoShape 1036">
            <a:extLst>
              <a:ext uri="{FF2B5EF4-FFF2-40B4-BE49-F238E27FC236}">
                <a16:creationId xmlns:a16="http://schemas.microsoft.com/office/drawing/2014/main" id="{D9BEB3C5-49A6-EC6F-02CC-667051AA48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8213" y="3390900"/>
            <a:ext cx="1316037" cy="422275"/>
          </a:xfrm>
          <a:prstGeom prst="wedgeRoundRectCallout">
            <a:avLst>
              <a:gd name="adj1" fmla="val -108264"/>
              <a:gd name="adj2" fmla="val 4285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Field properties.</a:t>
            </a:r>
          </a:p>
          <a:p>
            <a:pPr algn="l"/>
            <a:r>
              <a:rPr lang="en-US" altLang="en-US" sz="1000"/>
              <a:t>Also use F1 - Help.</a:t>
            </a:r>
          </a:p>
        </p:txBody>
      </p:sp>
      <p:sp>
        <p:nvSpPr>
          <p:cNvPr id="141325" name="AutoShape 1037">
            <a:extLst>
              <a:ext uri="{FF2B5EF4-FFF2-40B4-BE49-F238E27FC236}">
                <a16:creationId xmlns:a16="http://schemas.microsoft.com/office/drawing/2014/main" id="{0F00114B-879C-21AE-36D7-CB1403703D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7438" y="622300"/>
            <a:ext cx="2359025" cy="422275"/>
          </a:xfrm>
          <a:prstGeom prst="wedgeRoundRectCallout">
            <a:avLst>
              <a:gd name="adj1" fmla="val -58838"/>
              <a:gd name="adj2" fmla="val 111278"/>
              <a:gd name="adj3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Table name. Access asks for it the </a:t>
            </a:r>
          </a:p>
          <a:p>
            <a:pPr algn="l"/>
            <a:r>
              <a:rPr lang="en-US" altLang="en-US" sz="1000"/>
              <a:t>first time you close the window.</a:t>
            </a:r>
          </a:p>
        </p:txBody>
      </p:sp>
      <p:sp>
        <p:nvSpPr>
          <p:cNvPr id="141326" name="AutoShape 1038">
            <a:extLst>
              <a:ext uri="{FF2B5EF4-FFF2-40B4-BE49-F238E27FC236}">
                <a16:creationId xmlns:a16="http://schemas.microsoft.com/office/drawing/2014/main" id="{1BB4194F-F9F8-38B9-808E-27E0E3D4F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450" y="2095500"/>
            <a:ext cx="663575" cy="422275"/>
          </a:xfrm>
          <a:prstGeom prst="wedgeRoundRectCallout">
            <a:avLst>
              <a:gd name="adj1" fmla="val 132056"/>
              <a:gd name="adj2" fmla="val -48870"/>
              <a:gd name="adj3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One line</a:t>
            </a:r>
          </a:p>
          <a:p>
            <a:pPr algn="l"/>
            <a:r>
              <a:rPr lang="en-US" altLang="en-US" sz="1000"/>
              <a:t>per field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Text Box 1026">
            <a:extLst>
              <a:ext uri="{FF2B5EF4-FFF2-40B4-BE49-F238E27FC236}">
                <a16:creationId xmlns:a16="http://schemas.microsoft.com/office/drawing/2014/main" id="{0FB5AAFF-227D-E56C-88C6-2A9B648B10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2.1C  Enter data in user mode (datasheet view)</a:t>
            </a:r>
          </a:p>
        </p:txBody>
      </p:sp>
      <p:pic>
        <p:nvPicPr>
          <p:cNvPr id="155651" name="Picture 1027">
            <a:extLst>
              <a:ext uri="{FF2B5EF4-FFF2-40B4-BE49-F238E27FC236}">
                <a16:creationId xmlns:a16="http://schemas.microsoft.com/office/drawing/2014/main" id="{E2DD6B60-0513-03A4-1E12-CD71EAF732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1063" y="1301750"/>
            <a:ext cx="5934075" cy="166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5652" name="AutoShape 1028">
            <a:extLst>
              <a:ext uri="{FF2B5EF4-FFF2-40B4-BE49-F238E27FC236}">
                <a16:creationId xmlns:a16="http://schemas.microsoft.com/office/drawing/2014/main" id="{8580FBD8-5A56-775F-EAE3-562084F71B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113" y="581025"/>
            <a:ext cx="2413000" cy="468313"/>
          </a:xfrm>
          <a:prstGeom prst="homePlate">
            <a:avLst>
              <a:gd name="adj" fmla="val 128813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/>
            <a:r>
              <a:rPr lang="en-US" altLang="en-US" sz="1000"/>
              <a:t>In database window:</a:t>
            </a:r>
          </a:p>
          <a:p>
            <a:pPr algn="l"/>
            <a:r>
              <a:rPr lang="en-US" altLang="en-US" sz="1000"/>
              <a:t>Select table -&gt; Open (or Enter)</a:t>
            </a:r>
            <a:endParaRPr lang="en-US" altLang="en-US" sz="1000" u="sng"/>
          </a:p>
        </p:txBody>
      </p:sp>
      <p:sp>
        <p:nvSpPr>
          <p:cNvPr id="155653" name="AutoShape 1029">
            <a:extLst>
              <a:ext uri="{FF2B5EF4-FFF2-40B4-BE49-F238E27FC236}">
                <a16:creationId xmlns:a16="http://schemas.microsoft.com/office/drawing/2014/main" id="{37CA1738-4038-3E88-DC50-77F60ABEC3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3763" y="3028950"/>
            <a:ext cx="2798762" cy="257175"/>
          </a:xfrm>
          <a:prstGeom prst="wedgeRoundRectCallout">
            <a:avLst>
              <a:gd name="adj1" fmla="val -51532"/>
              <a:gd name="adj2" fmla="val -30308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Shift+F2 to see field in a separate window</a:t>
            </a:r>
          </a:p>
        </p:txBody>
      </p:sp>
      <p:sp>
        <p:nvSpPr>
          <p:cNvPr id="155654" name="AutoShape 1030">
            <a:extLst>
              <a:ext uri="{FF2B5EF4-FFF2-40B4-BE49-F238E27FC236}">
                <a16:creationId xmlns:a16="http://schemas.microsoft.com/office/drawing/2014/main" id="{B7B0D2B5-5F20-72C1-0349-3750D35F49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0350" y="3028950"/>
            <a:ext cx="1573213" cy="257175"/>
          </a:xfrm>
          <a:prstGeom prst="wedgeRoundRectCallout">
            <a:avLst>
              <a:gd name="adj1" fmla="val -15690"/>
              <a:gd name="adj2" fmla="val -29568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F2 to select entire field</a:t>
            </a:r>
          </a:p>
        </p:txBody>
      </p:sp>
      <p:pic>
        <p:nvPicPr>
          <p:cNvPr id="155702" name="Picture 1078">
            <a:extLst>
              <a:ext uri="{FF2B5EF4-FFF2-40B4-BE49-F238E27FC236}">
                <a16:creationId xmlns:a16="http://schemas.microsoft.com/office/drawing/2014/main" id="{9DDF6FD5-0B70-884C-A31B-D89027BC14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575" y="3482975"/>
            <a:ext cx="13144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5703" name="AutoShape 1079">
            <a:extLst>
              <a:ext uri="{FF2B5EF4-FFF2-40B4-BE49-F238E27FC236}">
                <a16:creationId xmlns:a16="http://schemas.microsoft.com/office/drawing/2014/main" id="{1AFF4885-07D6-A087-243E-9025D1FE75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3613" y="2260600"/>
            <a:ext cx="617537" cy="422275"/>
          </a:xfrm>
          <a:prstGeom prst="wedgeRoundRectCallout">
            <a:avLst>
              <a:gd name="adj1" fmla="val 147431"/>
              <a:gd name="adj2" fmla="val -7144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Record</a:t>
            </a:r>
          </a:p>
          <a:p>
            <a:pPr algn="l"/>
            <a:r>
              <a:rPr lang="en-US" altLang="en-US" sz="1000"/>
              <a:t>selector</a:t>
            </a:r>
          </a:p>
        </p:txBody>
      </p:sp>
      <p:sp>
        <p:nvSpPr>
          <p:cNvPr id="155704" name="AutoShape 1080">
            <a:extLst>
              <a:ext uri="{FF2B5EF4-FFF2-40B4-BE49-F238E27FC236}">
                <a16:creationId xmlns:a16="http://schemas.microsoft.com/office/drawing/2014/main" id="{86276E37-7AA6-04C4-A13F-B44BB57CBB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9063" y="3819525"/>
            <a:ext cx="671512" cy="422275"/>
          </a:xfrm>
          <a:prstGeom prst="wedgeRoundRectCallout">
            <a:avLst>
              <a:gd name="adj1" fmla="val 62056"/>
              <a:gd name="adj2" fmla="val -10939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000"/>
              <a:t>Edit</a:t>
            </a:r>
          </a:p>
          <a:p>
            <a:r>
              <a:rPr lang="en-US" altLang="en-US" sz="1000"/>
              <a:t>indicator</a:t>
            </a:r>
          </a:p>
        </p:txBody>
      </p:sp>
      <p:sp>
        <p:nvSpPr>
          <p:cNvPr id="155705" name="AutoShape 1081">
            <a:extLst>
              <a:ext uri="{FF2B5EF4-FFF2-40B4-BE49-F238E27FC236}">
                <a16:creationId xmlns:a16="http://schemas.microsoft.com/office/drawing/2014/main" id="{CB031D50-8825-3F84-8882-741436B6F3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3613" y="2838450"/>
            <a:ext cx="517525" cy="422275"/>
          </a:xfrm>
          <a:prstGeom prst="wedgeRoundRectCallout">
            <a:avLst>
              <a:gd name="adj1" fmla="val 193866"/>
              <a:gd name="adj2" fmla="val -100375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Add </a:t>
            </a:r>
          </a:p>
          <a:p>
            <a:pPr algn="l"/>
            <a:r>
              <a:rPr lang="en-US" altLang="en-US" sz="1000"/>
              <a:t>record</a:t>
            </a:r>
          </a:p>
        </p:txBody>
      </p:sp>
      <p:sp>
        <p:nvSpPr>
          <p:cNvPr id="155706" name="AutoShape 1082">
            <a:extLst>
              <a:ext uri="{FF2B5EF4-FFF2-40B4-BE49-F238E27FC236}">
                <a16:creationId xmlns:a16="http://schemas.microsoft.com/office/drawing/2014/main" id="{ECF08ECC-25B3-0822-4D31-444EA8BDBE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1475" y="3756025"/>
            <a:ext cx="2112963" cy="587375"/>
          </a:xfrm>
          <a:prstGeom prst="wedgeRoundRectCallout">
            <a:avLst>
              <a:gd name="adj1" fmla="val -32870"/>
              <a:gd name="adj2" fmla="val -102972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Esc to undo.</a:t>
            </a:r>
          </a:p>
          <a:p>
            <a:pPr algn="l"/>
            <a:r>
              <a:rPr lang="en-US" altLang="en-US" sz="1000"/>
              <a:t>First Esc: Undo field change</a:t>
            </a:r>
          </a:p>
          <a:p>
            <a:pPr algn="l"/>
            <a:r>
              <a:rPr lang="en-US" altLang="en-US" sz="1000"/>
              <a:t>Second: Undo record changes </a:t>
            </a:r>
          </a:p>
        </p:txBody>
      </p:sp>
      <p:sp>
        <p:nvSpPr>
          <p:cNvPr id="155707" name="AutoShape 1083">
            <a:extLst>
              <a:ext uri="{FF2B5EF4-FFF2-40B4-BE49-F238E27FC236}">
                <a16:creationId xmlns:a16="http://schemas.microsoft.com/office/drawing/2014/main" id="{CC2F256A-FEC3-C68C-B538-172ECDE7E8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938" y="1306513"/>
            <a:ext cx="1584325" cy="752475"/>
          </a:xfrm>
          <a:prstGeom prst="wedgeRoundRectCallout">
            <a:avLst>
              <a:gd name="adj1" fmla="val 84870"/>
              <a:gd name="adj2" fmla="val 63713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l"/>
            <a:r>
              <a:rPr lang="da-DK" altLang="en-US" sz="1000"/>
              <a:t>AutoNumber: You get 1, 2, 3, 4. Don't worry that it is different</a:t>
            </a:r>
          </a:p>
          <a:p>
            <a:pPr algn="l"/>
            <a:r>
              <a:rPr lang="da-DK" altLang="en-US" sz="1000"/>
              <a:t>from the figure.</a:t>
            </a:r>
            <a:endParaRPr lang="en-US" altLang="en-US" sz="1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Text Box 1026">
            <a:extLst>
              <a:ext uri="{FF2B5EF4-FFF2-40B4-BE49-F238E27FC236}">
                <a16:creationId xmlns:a16="http://schemas.microsoft.com/office/drawing/2014/main" id="{5AFE77C8-97B4-02A8-2906-F2BEDA3467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2.2  Create remaining tables</a:t>
            </a:r>
          </a:p>
        </p:txBody>
      </p:sp>
      <p:sp>
        <p:nvSpPr>
          <p:cNvPr id="157740" name="Rectangle 1068">
            <a:extLst>
              <a:ext uri="{FF2B5EF4-FFF2-40B4-BE49-F238E27FC236}">
                <a16:creationId xmlns:a16="http://schemas.microsoft.com/office/drawing/2014/main" id="{E052EFC1-B81E-5F33-FDD0-9DE181C796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0150" y="1730375"/>
            <a:ext cx="682625" cy="304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400"/>
              <a:t>tblStay</a:t>
            </a:r>
          </a:p>
        </p:txBody>
      </p:sp>
      <p:sp>
        <p:nvSpPr>
          <p:cNvPr id="157741" name="Rectangle 1069">
            <a:extLst>
              <a:ext uri="{FF2B5EF4-FFF2-40B4-BE49-F238E27FC236}">
                <a16:creationId xmlns:a16="http://schemas.microsoft.com/office/drawing/2014/main" id="{BB9C8644-9AD4-2FC6-E0BC-0824EED71B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9163" y="2435225"/>
            <a:ext cx="1244600" cy="304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400"/>
              <a:t>tblRoomState</a:t>
            </a:r>
          </a:p>
        </p:txBody>
      </p:sp>
      <p:sp>
        <p:nvSpPr>
          <p:cNvPr id="157742" name="Rectangle 1070">
            <a:extLst>
              <a:ext uri="{FF2B5EF4-FFF2-40B4-BE49-F238E27FC236}">
                <a16:creationId xmlns:a16="http://schemas.microsoft.com/office/drawing/2014/main" id="{CF94F907-871D-7094-DDE8-320E8F10C2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5063" y="3086100"/>
            <a:ext cx="811212" cy="304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400"/>
              <a:t>tblRoom</a:t>
            </a:r>
          </a:p>
        </p:txBody>
      </p:sp>
      <p:sp>
        <p:nvSpPr>
          <p:cNvPr id="157743" name="Rectangle 1071">
            <a:extLst>
              <a:ext uri="{FF2B5EF4-FFF2-40B4-BE49-F238E27FC236}">
                <a16:creationId xmlns:a16="http://schemas.microsoft.com/office/drawing/2014/main" id="{264ECD06-1B43-039B-AD03-A981BF8FDA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7300" y="1725613"/>
            <a:ext cx="1717675" cy="304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400"/>
              <a:t>tblServiceReceived</a:t>
            </a:r>
          </a:p>
        </p:txBody>
      </p:sp>
      <p:sp>
        <p:nvSpPr>
          <p:cNvPr id="157744" name="Rectangle 1072">
            <a:extLst>
              <a:ext uri="{FF2B5EF4-FFF2-40B4-BE49-F238E27FC236}">
                <a16:creationId xmlns:a16="http://schemas.microsoft.com/office/drawing/2014/main" id="{4D8ED2E0-06AD-980E-57B9-F966F5AEF4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3475" y="1722438"/>
            <a:ext cx="1352550" cy="304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400"/>
              <a:t>tblServiceType</a:t>
            </a:r>
          </a:p>
        </p:txBody>
      </p:sp>
      <p:cxnSp>
        <p:nvCxnSpPr>
          <p:cNvPr id="157745" name="AutoShape 1073">
            <a:extLst>
              <a:ext uri="{FF2B5EF4-FFF2-40B4-BE49-F238E27FC236}">
                <a16:creationId xmlns:a16="http://schemas.microsoft.com/office/drawing/2014/main" id="{9C921BC1-CD90-D3D1-6089-96BC2F7A96F1}"/>
              </a:ext>
            </a:extLst>
          </p:cNvPr>
          <p:cNvCxnSpPr>
            <a:cxnSpLocks noChangeShapeType="1"/>
            <a:stCxn id="157740" idx="2"/>
            <a:endCxn id="157741" idx="0"/>
          </p:cNvCxnSpPr>
          <p:nvPr/>
        </p:nvCxnSpPr>
        <p:spPr bwMode="auto">
          <a:xfrm>
            <a:off x="2811463" y="2044700"/>
            <a:ext cx="0" cy="3810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7746" name="AutoShape 1074">
            <a:extLst>
              <a:ext uri="{FF2B5EF4-FFF2-40B4-BE49-F238E27FC236}">
                <a16:creationId xmlns:a16="http://schemas.microsoft.com/office/drawing/2014/main" id="{B69D5EC5-31EC-E180-4AE1-FB80AEE37A4F}"/>
              </a:ext>
            </a:extLst>
          </p:cNvPr>
          <p:cNvCxnSpPr>
            <a:cxnSpLocks noChangeShapeType="1"/>
            <a:stCxn id="157741" idx="2"/>
            <a:endCxn id="157742" idx="0"/>
          </p:cNvCxnSpPr>
          <p:nvPr/>
        </p:nvCxnSpPr>
        <p:spPr bwMode="auto">
          <a:xfrm>
            <a:off x="2811463" y="2749550"/>
            <a:ext cx="0" cy="32702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7747" name="Line 1075">
            <a:extLst>
              <a:ext uri="{FF2B5EF4-FFF2-40B4-BE49-F238E27FC236}">
                <a16:creationId xmlns:a16="http://schemas.microsoft.com/office/drawing/2014/main" id="{306C2367-FD08-A67F-A43A-0FD56401DB8C}"/>
              </a:ext>
            </a:extLst>
          </p:cNvPr>
          <p:cNvSpPr>
            <a:spLocks noChangeShapeType="1"/>
          </p:cNvSpPr>
          <p:nvPr/>
        </p:nvSpPr>
        <p:spPr bwMode="auto">
          <a:xfrm>
            <a:off x="2946400" y="1844675"/>
            <a:ext cx="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cxnSp>
        <p:nvCxnSpPr>
          <p:cNvPr id="157748" name="AutoShape 1076">
            <a:extLst>
              <a:ext uri="{FF2B5EF4-FFF2-40B4-BE49-F238E27FC236}">
                <a16:creationId xmlns:a16="http://schemas.microsoft.com/office/drawing/2014/main" id="{7EF305E5-5661-7AAD-2463-7B9FEC80F19E}"/>
              </a:ext>
            </a:extLst>
          </p:cNvPr>
          <p:cNvCxnSpPr>
            <a:cxnSpLocks noChangeShapeType="1"/>
            <a:stCxn id="157740" idx="3"/>
            <a:endCxn id="157743" idx="1"/>
          </p:cNvCxnSpPr>
          <p:nvPr/>
        </p:nvCxnSpPr>
        <p:spPr bwMode="auto">
          <a:xfrm flipV="1">
            <a:off x="3162300" y="1878013"/>
            <a:ext cx="625475" cy="47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7749" name="AutoShape 1077">
            <a:extLst>
              <a:ext uri="{FF2B5EF4-FFF2-40B4-BE49-F238E27FC236}">
                <a16:creationId xmlns:a16="http://schemas.microsoft.com/office/drawing/2014/main" id="{E4618590-55F7-221F-EECC-03B3FAA25237}"/>
              </a:ext>
            </a:extLst>
          </p:cNvPr>
          <p:cNvCxnSpPr>
            <a:cxnSpLocks noChangeShapeType="1"/>
            <a:stCxn id="157743" idx="3"/>
            <a:endCxn id="157744" idx="1"/>
          </p:cNvCxnSpPr>
          <p:nvPr/>
        </p:nvCxnSpPr>
        <p:spPr bwMode="auto">
          <a:xfrm flipV="1">
            <a:off x="5524500" y="1874838"/>
            <a:ext cx="679450" cy="31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57750" name="Group 1078">
            <a:extLst>
              <a:ext uri="{FF2B5EF4-FFF2-40B4-BE49-F238E27FC236}">
                <a16:creationId xmlns:a16="http://schemas.microsoft.com/office/drawing/2014/main" id="{CAC23AC7-0508-97FE-BDE9-1C7204350729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3663950" y="1824038"/>
            <a:ext cx="146050" cy="120650"/>
            <a:chOff x="1918" y="3762"/>
            <a:chExt cx="128" cy="106"/>
          </a:xfrm>
        </p:grpSpPr>
        <p:sp>
          <p:nvSpPr>
            <p:cNvPr id="157751" name="Line 1079">
              <a:extLst>
                <a:ext uri="{FF2B5EF4-FFF2-40B4-BE49-F238E27FC236}">
                  <a16:creationId xmlns:a16="http://schemas.microsoft.com/office/drawing/2014/main" id="{541095A5-3C0D-85D2-DF90-9567E35751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57752" name="Line 1080">
              <a:extLst>
                <a:ext uri="{FF2B5EF4-FFF2-40B4-BE49-F238E27FC236}">
                  <a16:creationId xmlns:a16="http://schemas.microsoft.com/office/drawing/2014/main" id="{539851DD-752E-9838-CFFE-07092D4A312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57753" name="Group 1081">
            <a:extLst>
              <a:ext uri="{FF2B5EF4-FFF2-40B4-BE49-F238E27FC236}">
                <a16:creationId xmlns:a16="http://schemas.microsoft.com/office/drawing/2014/main" id="{72AC8541-D230-22C4-AB92-675F2A35935D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5503069" y="1815306"/>
            <a:ext cx="146050" cy="122238"/>
            <a:chOff x="1918" y="3762"/>
            <a:chExt cx="128" cy="106"/>
          </a:xfrm>
        </p:grpSpPr>
        <p:sp>
          <p:nvSpPr>
            <p:cNvPr id="157754" name="Line 1082">
              <a:extLst>
                <a:ext uri="{FF2B5EF4-FFF2-40B4-BE49-F238E27FC236}">
                  <a16:creationId xmlns:a16="http://schemas.microsoft.com/office/drawing/2014/main" id="{0466129F-35E2-4BA6-1A13-197927ADD7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57755" name="Line 1083">
              <a:extLst>
                <a:ext uri="{FF2B5EF4-FFF2-40B4-BE49-F238E27FC236}">
                  <a16:creationId xmlns:a16="http://schemas.microsoft.com/office/drawing/2014/main" id="{8F129B0D-2C93-E1A9-951E-CB7B90C6DA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57756" name="Group 1084">
            <a:extLst>
              <a:ext uri="{FF2B5EF4-FFF2-40B4-BE49-F238E27FC236}">
                <a16:creationId xmlns:a16="http://schemas.microsoft.com/office/drawing/2014/main" id="{4C1909BA-A16E-B226-8337-CB54CF7DD01A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2738438" y="2736850"/>
            <a:ext cx="146050" cy="120650"/>
            <a:chOff x="1918" y="3762"/>
            <a:chExt cx="128" cy="106"/>
          </a:xfrm>
        </p:grpSpPr>
        <p:sp>
          <p:nvSpPr>
            <p:cNvPr id="157757" name="Line 1085">
              <a:extLst>
                <a:ext uri="{FF2B5EF4-FFF2-40B4-BE49-F238E27FC236}">
                  <a16:creationId xmlns:a16="http://schemas.microsoft.com/office/drawing/2014/main" id="{E04F05E2-BD3C-59C4-3E81-E5F17A2279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57758" name="Line 1086">
              <a:extLst>
                <a:ext uri="{FF2B5EF4-FFF2-40B4-BE49-F238E27FC236}">
                  <a16:creationId xmlns:a16="http://schemas.microsoft.com/office/drawing/2014/main" id="{CFD93D19-FAD8-B490-8D6E-74D36FDDDF6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57759" name="Group 1087">
            <a:extLst>
              <a:ext uri="{FF2B5EF4-FFF2-40B4-BE49-F238E27FC236}">
                <a16:creationId xmlns:a16="http://schemas.microsoft.com/office/drawing/2014/main" id="{8827CC4F-B727-806E-D54D-D7656FA77BEF}"/>
              </a:ext>
            </a:extLst>
          </p:cNvPr>
          <p:cNvGrpSpPr>
            <a:grpSpLocks/>
          </p:cNvGrpSpPr>
          <p:nvPr/>
        </p:nvGrpSpPr>
        <p:grpSpPr bwMode="auto">
          <a:xfrm>
            <a:off x="2738438" y="2312988"/>
            <a:ext cx="146050" cy="122237"/>
            <a:chOff x="1918" y="3762"/>
            <a:chExt cx="128" cy="106"/>
          </a:xfrm>
        </p:grpSpPr>
        <p:sp>
          <p:nvSpPr>
            <p:cNvPr id="157760" name="Line 1088">
              <a:extLst>
                <a:ext uri="{FF2B5EF4-FFF2-40B4-BE49-F238E27FC236}">
                  <a16:creationId xmlns:a16="http://schemas.microsoft.com/office/drawing/2014/main" id="{FF4AD335-57F4-0F6F-75AD-6C4DE72471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57761" name="Line 1089">
              <a:extLst>
                <a:ext uri="{FF2B5EF4-FFF2-40B4-BE49-F238E27FC236}">
                  <a16:creationId xmlns:a16="http://schemas.microsoft.com/office/drawing/2014/main" id="{C50D8156-A122-134C-A950-6C48213692F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157762" name="Text Box 1090">
            <a:extLst>
              <a:ext uri="{FF2B5EF4-FFF2-40B4-BE49-F238E27FC236}">
                <a16:creationId xmlns:a16="http://schemas.microsoft.com/office/drawing/2014/main" id="{8204310F-F2D5-CF62-093F-D996607AED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875" y="2360613"/>
            <a:ext cx="2055813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>
              <a:spcAft>
                <a:spcPct val="20000"/>
              </a:spcAft>
            </a:pPr>
            <a:r>
              <a:rPr lang="en-US" altLang="en-US" sz="1000"/>
              <a:t>stayID, </a:t>
            </a:r>
            <a:r>
              <a:rPr lang="en-US" altLang="en-US" sz="1000" u="sng"/>
              <a:t>roomID</a:t>
            </a:r>
            <a:r>
              <a:rPr lang="en-US" altLang="en-US" sz="1000"/>
              <a:t>,</a:t>
            </a:r>
          </a:p>
          <a:p>
            <a:pPr algn="l">
              <a:spcAft>
                <a:spcPct val="20000"/>
              </a:spcAft>
            </a:pPr>
            <a:r>
              <a:rPr lang="en-US" altLang="en-US" sz="1000" u="sng"/>
              <a:t>date</a:t>
            </a:r>
            <a:r>
              <a:rPr lang="en-US" altLang="en-US" sz="1000"/>
              <a:t>, personCount,</a:t>
            </a:r>
          </a:p>
          <a:p>
            <a:pPr algn="l"/>
            <a:r>
              <a:rPr lang="en-US" altLang="en-US" sz="1000"/>
              <a:t>state (booked | occupied | repair)</a:t>
            </a:r>
          </a:p>
        </p:txBody>
      </p:sp>
      <p:sp>
        <p:nvSpPr>
          <p:cNvPr id="157763" name="Text Box 1091">
            <a:extLst>
              <a:ext uri="{FF2B5EF4-FFF2-40B4-BE49-F238E27FC236}">
                <a16:creationId xmlns:a16="http://schemas.microsoft.com/office/drawing/2014/main" id="{0022EB7C-165A-E199-8DC1-D15967F226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875" y="714375"/>
            <a:ext cx="163195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 u="sng"/>
              <a:t>guestID</a:t>
            </a:r>
            <a:r>
              <a:rPr lang="en-US" altLang="en-US" sz="1000"/>
              <a:t>, name, address1, </a:t>
            </a:r>
          </a:p>
          <a:p>
            <a:pPr algn="l"/>
            <a:r>
              <a:rPr lang="en-US" altLang="en-US" sz="1000"/>
              <a:t>address2, address3,</a:t>
            </a:r>
          </a:p>
          <a:p>
            <a:pPr algn="l"/>
            <a:r>
              <a:rPr lang="en-US" altLang="en-US" sz="1000"/>
              <a:t>phone, passport</a:t>
            </a:r>
          </a:p>
        </p:txBody>
      </p:sp>
      <p:sp>
        <p:nvSpPr>
          <p:cNvPr id="157764" name="Text Box 1092">
            <a:extLst>
              <a:ext uri="{FF2B5EF4-FFF2-40B4-BE49-F238E27FC236}">
                <a16:creationId xmlns:a16="http://schemas.microsoft.com/office/drawing/2014/main" id="{91756953-53D9-AF58-D361-2F3FF4B2DE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875" y="3146425"/>
            <a:ext cx="120015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 u="sng"/>
              <a:t>roomID</a:t>
            </a:r>
            <a:r>
              <a:rPr lang="en-US" altLang="en-US" sz="1000"/>
              <a:t>, roomType</a:t>
            </a:r>
          </a:p>
        </p:txBody>
      </p:sp>
      <p:sp>
        <p:nvSpPr>
          <p:cNvPr id="157765" name="Text Box 1093">
            <a:extLst>
              <a:ext uri="{FF2B5EF4-FFF2-40B4-BE49-F238E27FC236}">
                <a16:creationId xmlns:a16="http://schemas.microsoft.com/office/drawing/2014/main" id="{AF05ACE9-5FD8-C29B-266B-EE16C31480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3300" y="1222375"/>
            <a:ext cx="1404938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 u="sng"/>
              <a:t>serviceID</a:t>
            </a:r>
            <a:r>
              <a:rPr lang="en-US" altLang="en-US" sz="1000"/>
              <a:t>, name, price</a:t>
            </a:r>
          </a:p>
        </p:txBody>
      </p:sp>
      <p:sp>
        <p:nvSpPr>
          <p:cNvPr id="157766" name="Text Box 1094">
            <a:extLst>
              <a:ext uri="{FF2B5EF4-FFF2-40B4-BE49-F238E27FC236}">
                <a16:creationId xmlns:a16="http://schemas.microsoft.com/office/drawing/2014/main" id="{36A6713D-61A3-1A82-0FF2-9E1F1301F4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8100" y="1144588"/>
            <a:ext cx="1411288" cy="40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>
              <a:spcAft>
                <a:spcPct val="20000"/>
              </a:spcAft>
            </a:pPr>
            <a:r>
              <a:rPr lang="en-US" altLang="en-US" sz="1000"/>
              <a:t>stayID, serviceID, </a:t>
            </a:r>
          </a:p>
          <a:p>
            <a:pPr algn="l"/>
            <a:r>
              <a:rPr lang="en-US" altLang="en-US" sz="1000"/>
              <a:t>roomID, date, quantity</a:t>
            </a:r>
          </a:p>
        </p:txBody>
      </p:sp>
      <p:sp>
        <p:nvSpPr>
          <p:cNvPr id="157767" name="Freeform 1095">
            <a:extLst>
              <a:ext uri="{FF2B5EF4-FFF2-40B4-BE49-F238E27FC236}">
                <a16:creationId xmlns:a16="http://schemas.microsoft.com/office/drawing/2014/main" id="{2940FAC4-C5B3-12E9-5209-439B281E2819}"/>
              </a:ext>
            </a:extLst>
          </p:cNvPr>
          <p:cNvSpPr>
            <a:spLocks/>
          </p:cNvSpPr>
          <p:nvPr/>
        </p:nvSpPr>
        <p:spPr bwMode="auto">
          <a:xfrm>
            <a:off x="1717675" y="1635125"/>
            <a:ext cx="787400" cy="153988"/>
          </a:xfrm>
          <a:custGeom>
            <a:avLst/>
            <a:gdLst>
              <a:gd name="T0" fmla="*/ 0 w 496"/>
              <a:gd name="T1" fmla="*/ 61 h 97"/>
              <a:gd name="T2" fmla="*/ 496 w 496"/>
              <a:gd name="T3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96" h="97">
                <a:moveTo>
                  <a:pt x="0" y="61"/>
                </a:moveTo>
                <a:cubicBezTo>
                  <a:pt x="112" y="0"/>
                  <a:pt x="392" y="25"/>
                  <a:pt x="496" y="97"/>
                </a:cubicBez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57768" name="Freeform 1096">
            <a:extLst>
              <a:ext uri="{FF2B5EF4-FFF2-40B4-BE49-F238E27FC236}">
                <a16:creationId xmlns:a16="http://schemas.microsoft.com/office/drawing/2014/main" id="{CF52DCCF-AA2B-F8DA-8319-42B521531698}"/>
              </a:ext>
            </a:extLst>
          </p:cNvPr>
          <p:cNvSpPr>
            <a:spLocks/>
          </p:cNvSpPr>
          <p:nvPr/>
        </p:nvSpPr>
        <p:spPr bwMode="auto">
          <a:xfrm>
            <a:off x="1679575" y="3059113"/>
            <a:ext cx="774700" cy="127000"/>
          </a:xfrm>
          <a:custGeom>
            <a:avLst/>
            <a:gdLst>
              <a:gd name="T0" fmla="*/ 0 w 488"/>
              <a:gd name="T1" fmla="*/ 80 h 80"/>
              <a:gd name="T2" fmla="*/ 240 w 488"/>
              <a:gd name="T3" fmla="*/ 0 h 80"/>
              <a:gd name="T4" fmla="*/ 488 w 488"/>
              <a:gd name="T5" fmla="*/ 48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88" h="80">
                <a:moveTo>
                  <a:pt x="0" y="80"/>
                </a:moveTo>
                <a:cubicBezTo>
                  <a:pt x="47" y="20"/>
                  <a:pt x="145" y="0"/>
                  <a:pt x="240" y="0"/>
                </a:cubicBezTo>
                <a:cubicBezTo>
                  <a:pt x="335" y="0"/>
                  <a:pt x="436" y="38"/>
                  <a:pt x="488" y="48"/>
                </a:cubicBez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57769" name="Freeform 1097">
            <a:extLst>
              <a:ext uri="{FF2B5EF4-FFF2-40B4-BE49-F238E27FC236}">
                <a16:creationId xmlns:a16="http://schemas.microsoft.com/office/drawing/2014/main" id="{1ADEAFFD-4EAD-68DB-F8DD-BB76B50E4AA5}"/>
              </a:ext>
            </a:extLst>
          </p:cNvPr>
          <p:cNvSpPr>
            <a:spLocks/>
          </p:cNvSpPr>
          <p:nvPr/>
        </p:nvSpPr>
        <p:spPr bwMode="auto">
          <a:xfrm>
            <a:off x="7388225" y="1433513"/>
            <a:ext cx="107950" cy="361950"/>
          </a:xfrm>
          <a:custGeom>
            <a:avLst/>
            <a:gdLst>
              <a:gd name="T0" fmla="*/ 0 w 68"/>
              <a:gd name="T1" fmla="*/ 0 h 228"/>
              <a:gd name="T2" fmla="*/ 17 w 68"/>
              <a:gd name="T3" fmla="*/ 228 h 22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8" h="228">
                <a:moveTo>
                  <a:pt x="0" y="0"/>
                </a:moveTo>
                <a:cubicBezTo>
                  <a:pt x="60" y="60"/>
                  <a:pt x="68" y="132"/>
                  <a:pt x="17" y="228"/>
                </a:cubicBez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57770" name="Freeform 1098">
            <a:extLst>
              <a:ext uri="{FF2B5EF4-FFF2-40B4-BE49-F238E27FC236}">
                <a16:creationId xmlns:a16="http://schemas.microsoft.com/office/drawing/2014/main" id="{E7EEFD91-A216-D421-45B1-3108FC440F65}"/>
              </a:ext>
            </a:extLst>
          </p:cNvPr>
          <p:cNvSpPr>
            <a:spLocks/>
          </p:cNvSpPr>
          <p:nvPr/>
        </p:nvSpPr>
        <p:spPr bwMode="auto">
          <a:xfrm>
            <a:off x="1666875" y="2376488"/>
            <a:ext cx="571500" cy="107950"/>
          </a:xfrm>
          <a:custGeom>
            <a:avLst/>
            <a:gdLst>
              <a:gd name="T0" fmla="*/ 0 w 360"/>
              <a:gd name="T1" fmla="*/ 64 h 68"/>
              <a:gd name="T2" fmla="*/ 360 w 360"/>
              <a:gd name="T3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60" h="68">
                <a:moveTo>
                  <a:pt x="0" y="64"/>
                </a:moveTo>
                <a:cubicBezTo>
                  <a:pt x="108" y="0"/>
                  <a:pt x="292" y="12"/>
                  <a:pt x="360" y="68"/>
                </a:cubicBez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57771" name="Freeform 1099">
            <a:extLst>
              <a:ext uri="{FF2B5EF4-FFF2-40B4-BE49-F238E27FC236}">
                <a16:creationId xmlns:a16="http://schemas.microsoft.com/office/drawing/2014/main" id="{FF096265-5E6B-B0E3-AE77-FF8907C3F592}"/>
              </a:ext>
            </a:extLst>
          </p:cNvPr>
          <p:cNvSpPr>
            <a:spLocks/>
          </p:cNvSpPr>
          <p:nvPr/>
        </p:nvSpPr>
        <p:spPr bwMode="auto">
          <a:xfrm>
            <a:off x="5375275" y="1433513"/>
            <a:ext cx="133350" cy="323850"/>
          </a:xfrm>
          <a:custGeom>
            <a:avLst/>
            <a:gdLst>
              <a:gd name="T0" fmla="*/ 0 w 84"/>
              <a:gd name="T1" fmla="*/ 0 h 204"/>
              <a:gd name="T2" fmla="*/ 32 w 84"/>
              <a:gd name="T3" fmla="*/ 204 h 20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84" h="204">
                <a:moveTo>
                  <a:pt x="0" y="0"/>
                </a:moveTo>
                <a:cubicBezTo>
                  <a:pt x="84" y="64"/>
                  <a:pt x="76" y="120"/>
                  <a:pt x="32" y="204"/>
                </a:cubicBez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57772" name="Rectangle 1100">
            <a:extLst>
              <a:ext uri="{FF2B5EF4-FFF2-40B4-BE49-F238E27FC236}">
                <a16:creationId xmlns:a16="http://schemas.microsoft.com/office/drawing/2014/main" id="{E3F5131E-9635-9C13-02E5-FBA8791BE1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6650" y="1073150"/>
            <a:ext cx="809625" cy="304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400"/>
              <a:t>tblGuest</a:t>
            </a:r>
          </a:p>
        </p:txBody>
      </p:sp>
      <p:cxnSp>
        <p:nvCxnSpPr>
          <p:cNvPr id="157773" name="AutoShape 1101">
            <a:extLst>
              <a:ext uri="{FF2B5EF4-FFF2-40B4-BE49-F238E27FC236}">
                <a16:creationId xmlns:a16="http://schemas.microsoft.com/office/drawing/2014/main" id="{143FD949-BB85-99E7-794C-D5FD334FA70C}"/>
              </a:ext>
            </a:extLst>
          </p:cNvPr>
          <p:cNvCxnSpPr>
            <a:cxnSpLocks noChangeShapeType="1"/>
            <a:stCxn id="157772" idx="2"/>
            <a:endCxn id="157740" idx="0"/>
          </p:cNvCxnSpPr>
          <p:nvPr/>
        </p:nvCxnSpPr>
        <p:spPr bwMode="auto">
          <a:xfrm>
            <a:off x="2811463" y="1387475"/>
            <a:ext cx="0" cy="3333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57774" name="Group 1102">
            <a:extLst>
              <a:ext uri="{FF2B5EF4-FFF2-40B4-BE49-F238E27FC236}">
                <a16:creationId xmlns:a16="http://schemas.microsoft.com/office/drawing/2014/main" id="{81A34ECC-FABD-86ED-5E53-62AFD891B6AC}"/>
              </a:ext>
            </a:extLst>
          </p:cNvPr>
          <p:cNvGrpSpPr>
            <a:grpSpLocks/>
          </p:cNvGrpSpPr>
          <p:nvPr/>
        </p:nvGrpSpPr>
        <p:grpSpPr bwMode="auto">
          <a:xfrm>
            <a:off x="2738438" y="1608138"/>
            <a:ext cx="146050" cy="120650"/>
            <a:chOff x="1918" y="3762"/>
            <a:chExt cx="128" cy="106"/>
          </a:xfrm>
        </p:grpSpPr>
        <p:sp>
          <p:nvSpPr>
            <p:cNvPr id="157775" name="Line 1103">
              <a:extLst>
                <a:ext uri="{FF2B5EF4-FFF2-40B4-BE49-F238E27FC236}">
                  <a16:creationId xmlns:a16="http://schemas.microsoft.com/office/drawing/2014/main" id="{E50CBD9A-70CD-2251-6AC9-F83D0D8E06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57776" name="Line 1104">
              <a:extLst>
                <a:ext uri="{FF2B5EF4-FFF2-40B4-BE49-F238E27FC236}">
                  <a16:creationId xmlns:a16="http://schemas.microsoft.com/office/drawing/2014/main" id="{7478B3D9-F1C4-8390-BE0E-830AC9FFDC0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157777" name="Freeform 1105">
            <a:extLst>
              <a:ext uri="{FF2B5EF4-FFF2-40B4-BE49-F238E27FC236}">
                <a16:creationId xmlns:a16="http://schemas.microsoft.com/office/drawing/2014/main" id="{07EC0125-72AC-4F2E-AF69-B2510C15156D}"/>
              </a:ext>
            </a:extLst>
          </p:cNvPr>
          <p:cNvSpPr>
            <a:spLocks/>
          </p:cNvSpPr>
          <p:nvPr/>
        </p:nvSpPr>
        <p:spPr bwMode="auto">
          <a:xfrm>
            <a:off x="1831975" y="912813"/>
            <a:ext cx="660400" cy="215900"/>
          </a:xfrm>
          <a:custGeom>
            <a:avLst/>
            <a:gdLst>
              <a:gd name="T0" fmla="*/ 0 w 416"/>
              <a:gd name="T1" fmla="*/ 40 h 136"/>
              <a:gd name="T2" fmla="*/ 416 w 416"/>
              <a:gd name="T3" fmla="*/ 136 h 13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16" h="136">
                <a:moveTo>
                  <a:pt x="0" y="40"/>
                </a:moveTo>
                <a:cubicBezTo>
                  <a:pt x="109" y="0"/>
                  <a:pt x="312" y="27"/>
                  <a:pt x="416" y="136"/>
                </a:cubicBez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57778" name="Text Box 1106">
            <a:extLst>
              <a:ext uri="{FF2B5EF4-FFF2-40B4-BE49-F238E27FC236}">
                <a16:creationId xmlns:a16="http://schemas.microsoft.com/office/drawing/2014/main" id="{60643D06-C82A-21AD-4CA4-BE6EFD6618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875" y="1698625"/>
            <a:ext cx="2070100" cy="56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>
              <a:spcAft>
                <a:spcPct val="20000"/>
              </a:spcAft>
            </a:pPr>
            <a:r>
              <a:rPr lang="en-US" altLang="en-US" sz="1000" u="sng"/>
              <a:t>stayID</a:t>
            </a:r>
            <a:r>
              <a:rPr lang="en-US" altLang="en-US" sz="1000"/>
              <a:t>, guestID,</a:t>
            </a:r>
          </a:p>
          <a:p>
            <a:pPr algn="l"/>
            <a:r>
              <a:rPr lang="en-US" altLang="en-US" sz="1000"/>
              <a:t>paymethod (cash | visa ...),</a:t>
            </a:r>
          </a:p>
          <a:p>
            <a:pPr algn="l"/>
            <a:r>
              <a:rPr lang="en-US" altLang="en-US" sz="1000"/>
              <a:t>state (booked | in |out | canceled)</a:t>
            </a:r>
          </a:p>
        </p:txBody>
      </p:sp>
      <p:sp>
        <p:nvSpPr>
          <p:cNvPr id="157779" name="Rectangle 1107">
            <a:extLst>
              <a:ext uri="{FF2B5EF4-FFF2-40B4-BE49-F238E27FC236}">
                <a16:creationId xmlns:a16="http://schemas.microsoft.com/office/drawing/2014/main" id="{42BA608E-EC88-01B9-B310-AEF8D3D0BC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7950" y="3086100"/>
            <a:ext cx="1223963" cy="304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400"/>
              <a:t>tblRoomType</a:t>
            </a:r>
          </a:p>
        </p:txBody>
      </p:sp>
      <p:sp>
        <p:nvSpPr>
          <p:cNvPr id="157780" name="Text Box 1108">
            <a:extLst>
              <a:ext uri="{FF2B5EF4-FFF2-40B4-BE49-F238E27FC236}">
                <a16:creationId xmlns:a16="http://schemas.microsoft.com/office/drawing/2014/main" id="{D90E97E9-E104-5791-CC1C-64339BC6BA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8950" y="3044825"/>
            <a:ext cx="1549400" cy="37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 u="sng"/>
              <a:t>roomType</a:t>
            </a:r>
            <a:r>
              <a:rPr lang="en-US" altLang="en-US" sz="1000"/>
              <a:t>, description</a:t>
            </a:r>
          </a:p>
          <a:p>
            <a:pPr algn="l"/>
            <a:r>
              <a:rPr lang="en-US" altLang="en-US" sz="1000"/>
              <a:t>bedCount, price1, price2</a:t>
            </a:r>
          </a:p>
        </p:txBody>
      </p:sp>
      <p:cxnSp>
        <p:nvCxnSpPr>
          <p:cNvPr id="157781" name="AutoShape 1109">
            <a:extLst>
              <a:ext uri="{FF2B5EF4-FFF2-40B4-BE49-F238E27FC236}">
                <a16:creationId xmlns:a16="http://schemas.microsoft.com/office/drawing/2014/main" id="{617BD309-6284-554B-FA7F-C196BDC8467E}"/>
              </a:ext>
            </a:extLst>
          </p:cNvPr>
          <p:cNvCxnSpPr>
            <a:cxnSpLocks noChangeShapeType="1"/>
            <a:stCxn id="157742" idx="3"/>
            <a:endCxn id="157779" idx="1"/>
          </p:cNvCxnSpPr>
          <p:nvPr/>
        </p:nvCxnSpPr>
        <p:spPr bwMode="auto">
          <a:xfrm>
            <a:off x="3225800" y="3238500"/>
            <a:ext cx="682625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57782" name="Group 1110">
            <a:extLst>
              <a:ext uri="{FF2B5EF4-FFF2-40B4-BE49-F238E27FC236}">
                <a16:creationId xmlns:a16="http://schemas.microsoft.com/office/drawing/2014/main" id="{AC8CA4B9-86B9-EE3B-8FDD-F66B2B781DAF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201194" y="3177381"/>
            <a:ext cx="146050" cy="122238"/>
            <a:chOff x="1918" y="3762"/>
            <a:chExt cx="128" cy="106"/>
          </a:xfrm>
        </p:grpSpPr>
        <p:sp>
          <p:nvSpPr>
            <p:cNvPr id="157783" name="Line 1111">
              <a:extLst>
                <a:ext uri="{FF2B5EF4-FFF2-40B4-BE49-F238E27FC236}">
                  <a16:creationId xmlns:a16="http://schemas.microsoft.com/office/drawing/2014/main" id="{A0265264-05C0-1DDF-9B5B-2926D88323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57784" name="Line 1112">
              <a:extLst>
                <a:ext uri="{FF2B5EF4-FFF2-40B4-BE49-F238E27FC236}">
                  <a16:creationId xmlns:a16="http://schemas.microsoft.com/office/drawing/2014/main" id="{B2DB8B8E-32BD-233C-C5B2-D78CD2F18A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157785" name="Freeform 1113">
            <a:extLst>
              <a:ext uri="{FF2B5EF4-FFF2-40B4-BE49-F238E27FC236}">
                <a16:creationId xmlns:a16="http://schemas.microsoft.com/office/drawing/2014/main" id="{247ECADB-F85A-31FD-6159-B5BD4C5A2FFD}"/>
              </a:ext>
            </a:extLst>
          </p:cNvPr>
          <p:cNvSpPr>
            <a:spLocks/>
          </p:cNvSpPr>
          <p:nvPr/>
        </p:nvSpPr>
        <p:spPr bwMode="auto">
          <a:xfrm>
            <a:off x="5083175" y="2987675"/>
            <a:ext cx="552450" cy="160338"/>
          </a:xfrm>
          <a:custGeom>
            <a:avLst/>
            <a:gdLst>
              <a:gd name="T0" fmla="*/ 0 w 348"/>
              <a:gd name="T1" fmla="*/ 101 h 101"/>
              <a:gd name="T2" fmla="*/ 348 w 348"/>
              <a:gd name="T3" fmla="*/ 56 h 10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48" h="101">
                <a:moveTo>
                  <a:pt x="0" y="101"/>
                </a:moveTo>
                <a:cubicBezTo>
                  <a:pt x="108" y="37"/>
                  <a:pt x="280" y="0"/>
                  <a:pt x="348" y="56"/>
                </a:cubicBez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57786" name="Line 1114">
            <a:extLst>
              <a:ext uri="{FF2B5EF4-FFF2-40B4-BE49-F238E27FC236}">
                <a16:creationId xmlns:a16="http://schemas.microsoft.com/office/drawing/2014/main" id="{550EA8FD-AC59-4B68-2BD4-6C5AEB7C9814}"/>
              </a:ext>
            </a:extLst>
          </p:cNvPr>
          <p:cNvSpPr>
            <a:spLocks noChangeShapeType="1"/>
          </p:cNvSpPr>
          <p:nvPr/>
        </p:nvSpPr>
        <p:spPr bwMode="auto">
          <a:xfrm>
            <a:off x="1019175" y="1889125"/>
            <a:ext cx="43815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57787" name="Line 1115">
            <a:extLst>
              <a:ext uri="{FF2B5EF4-FFF2-40B4-BE49-F238E27FC236}">
                <a16:creationId xmlns:a16="http://schemas.microsoft.com/office/drawing/2014/main" id="{345B31AF-A27A-7E51-560A-EDF5F70A3663}"/>
              </a:ext>
            </a:extLst>
          </p:cNvPr>
          <p:cNvSpPr>
            <a:spLocks noChangeShapeType="1"/>
          </p:cNvSpPr>
          <p:nvPr/>
        </p:nvSpPr>
        <p:spPr bwMode="auto">
          <a:xfrm>
            <a:off x="3908425" y="1339850"/>
            <a:ext cx="968375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57788" name="Line 1116">
            <a:extLst>
              <a:ext uri="{FF2B5EF4-FFF2-40B4-BE49-F238E27FC236}">
                <a16:creationId xmlns:a16="http://schemas.microsoft.com/office/drawing/2014/main" id="{3F19E344-B115-D713-1E4F-8166D0128A1B}"/>
              </a:ext>
            </a:extLst>
          </p:cNvPr>
          <p:cNvSpPr>
            <a:spLocks noChangeShapeType="1"/>
          </p:cNvSpPr>
          <p:nvPr/>
        </p:nvSpPr>
        <p:spPr bwMode="auto">
          <a:xfrm>
            <a:off x="561975" y="2560638"/>
            <a:ext cx="89535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57789" name="Line 1117">
            <a:extLst>
              <a:ext uri="{FF2B5EF4-FFF2-40B4-BE49-F238E27FC236}">
                <a16:creationId xmlns:a16="http://schemas.microsoft.com/office/drawing/2014/main" id="{5E94C624-2730-8E8D-C805-35A411484104}"/>
              </a:ext>
            </a:extLst>
          </p:cNvPr>
          <p:cNvSpPr>
            <a:spLocks noChangeShapeType="1"/>
          </p:cNvSpPr>
          <p:nvPr/>
        </p:nvSpPr>
        <p:spPr bwMode="auto">
          <a:xfrm>
            <a:off x="1095375" y="3343275"/>
            <a:ext cx="581025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57790" name="Freeform 1118">
            <a:extLst>
              <a:ext uri="{FF2B5EF4-FFF2-40B4-BE49-F238E27FC236}">
                <a16:creationId xmlns:a16="http://schemas.microsoft.com/office/drawing/2014/main" id="{170DE3D4-412D-21AB-0E0F-B11FB43E9144}"/>
              </a:ext>
            </a:extLst>
          </p:cNvPr>
          <p:cNvSpPr>
            <a:spLocks/>
          </p:cNvSpPr>
          <p:nvPr/>
        </p:nvSpPr>
        <p:spPr bwMode="auto">
          <a:xfrm>
            <a:off x="3365500" y="660400"/>
            <a:ext cx="4597400" cy="1911350"/>
          </a:xfrm>
          <a:custGeom>
            <a:avLst/>
            <a:gdLst>
              <a:gd name="T0" fmla="*/ 1312 w 2896"/>
              <a:gd name="T1" fmla="*/ 0 h 1204"/>
              <a:gd name="T2" fmla="*/ 256 w 2896"/>
              <a:gd name="T3" fmla="*/ 272 h 1204"/>
              <a:gd name="T4" fmla="*/ 272 w 2896"/>
              <a:gd name="T5" fmla="*/ 1024 h 1204"/>
              <a:gd name="T6" fmla="*/ 2624 w 2896"/>
              <a:gd name="T7" fmla="*/ 1024 h 1204"/>
              <a:gd name="T8" fmla="*/ 2624 w 2896"/>
              <a:gd name="T9" fmla="*/ 192 h 1204"/>
              <a:gd name="T10" fmla="*/ 1312 w 2896"/>
              <a:gd name="T11" fmla="*/ 0 h 1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1204">
                <a:moveTo>
                  <a:pt x="1312" y="0"/>
                </a:moveTo>
                <a:cubicBezTo>
                  <a:pt x="1248" y="192"/>
                  <a:pt x="576" y="80"/>
                  <a:pt x="256" y="272"/>
                </a:cubicBezTo>
                <a:cubicBezTo>
                  <a:pt x="0" y="416"/>
                  <a:pt x="64" y="960"/>
                  <a:pt x="272" y="1024"/>
                </a:cubicBezTo>
                <a:cubicBezTo>
                  <a:pt x="642" y="1166"/>
                  <a:pt x="2265" y="1204"/>
                  <a:pt x="2624" y="1024"/>
                </a:cubicBezTo>
                <a:cubicBezTo>
                  <a:pt x="2880" y="912"/>
                  <a:pt x="2896" y="304"/>
                  <a:pt x="2624" y="192"/>
                </a:cubicBezTo>
                <a:cubicBezTo>
                  <a:pt x="2256" y="31"/>
                  <a:pt x="1408" y="208"/>
                  <a:pt x="1312" y="0"/>
                </a:cubicBezTo>
                <a:close/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57791" name="Text Box 1119">
            <a:extLst>
              <a:ext uri="{FF2B5EF4-FFF2-40B4-BE49-F238E27FC236}">
                <a16:creationId xmlns:a16="http://schemas.microsoft.com/office/drawing/2014/main" id="{EC62A898-9E04-2284-EB60-6452C8CA88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2188" y="365125"/>
            <a:ext cx="1350962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l"/>
            <a:r>
              <a:rPr lang="da-DK" altLang="en-US" sz="1400"/>
              <a:t>Optional tables</a:t>
            </a:r>
            <a:endParaRPr lang="en-US" altLang="en-US" sz="1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7" name="Picture 1027">
            <a:extLst>
              <a:ext uri="{FF2B5EF4-FFF2-40B4-BE49-F238E27FC236}">
                <a16:creationId xmlns:a16="http://schemas.microsoft.com/office/drawing/2014/main" id="{0763414D-086D-4469-EE8A-7A4B01268F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1249363"/>
            <a:ext cx="3362325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9746" name="Text Box 1026">
            <a:extLst>
              <a:ext uri="{FF2B5EF4-FFF2-40B4-BE49-F238E27FC236}">
                <a16:creationId xmlns:a16="http://schemas.microsoft.com/office/drawing/2014/main" id="{81395D05-36A0-E7A4-BD93-446613C853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2.3  Create relationships</a:t>
            </a:r>
          </a:p>
        </p:txBody>
      </p:sp>
      <p:graphicFrame>
        <p:nvGraphicFramePr>
          <p:cNvPr id="159753" name="Object 1033">
            <a:extLst>
              <a:ext uri="{FF2B5EF4-FFF2-40B4-BE49-F238E27FC236}">
                <a16:creationId xmlns:a16="http://schemas.microsoft.com/office/drawing/2014/main" id="{B29CFF81-439A-23DF-23DC-144921E4A11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90800" y="2433638"/>
          <a:ext cx="5535613" cy="290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5533333" imgH="2905531" progId="Paint.Picture">
                  <p:embed/>
                </p:oleObj>
              </mc:Choice>
              <mc:Fallback>
                <p:oleObj name="Bitmap Image" r:id="rId4" imgW="5533333" imgH="2905531" progId="Paint.Picture">
                  <p:embed/>
                  <p:pic>
                    <p:nvPicPr>
                      <p:cNvPr id="0" name="Object 10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2433638"/>
                        <a:ext cx="5535613" cy="2905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9748" name="AutoShape 1028">
            <a:extLst>
              <a:ext uri="{FF2B5EF4-FFF2-40B4-BE49-F238E27FC236}">
                <a16:creationId xmlns:a16="http://schemas.microsoft.com/office/drawing/2014/main" id="{C7328812-DE51-FAD3-4EF7-869A9A9122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581025"/>
            <a:ext cx="2319338" cy="396875"/>
          </a:xfrm>
          <a:prstGeom prst="homePlate">
            <a:avLst>
              <a:gd name="adj" fmla="val 1461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Right-click in database window. </a:t>
            </a:r>
          </a:p>
          <a:p>
            <a:pPr algn="l"/>
            <a:r>
              <a:rPr lang="en-US" altLang="en-US" sz="1000"/>
              <a:t>Select </a:t>
            </a:r>
            <a:r>
              <a:rPr lang="en-US" altLang="en-US" sz="1000" i="1"/>
              <a:t>Relationships</a:t>
            </a:r>
            <a:endParaRPr lang="en-US" altLang="en-US" sz="1000"/>
          </a:p>
        </p:txBody>
      </p:sp>
      <p:sp>
        <p:nvSpPr>
          <p:cNvPr id="159751" name="AutoShape 1031">
            <a:extLst>
              <a:ext uri="{FF2B5EF4-FFF2-40B4-BE49-F238E27FC236}">
                <a16:creationId xmlns:a16="http://schemas.microsoft.com/office/drawing/2014/main" id="{9FA91CE1-0F37-296B-25AF-B799C4FFB4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0838" y="1044575"/>
            <a:ext cx="1582737" cy="422275"/>
          </a:xfrm>
          <a:prstGeom prst="wedgeRoundRectCallout">
            <a:avLst>
              <a:gd name="adj1" fmla="val -82495"/>
              <a:gd name="adj2" fmla="val 238722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Choose tables to show</a:t>
            </a:r>
          </a:p>
          <a:p>
            <a:pPr algn="l"/>
            <a:r>
              <a:rPr lang="en-US" altLang="en-US" sz="1000"/>
              <a:t>in the ER diagram</a:t>
            </a:r>
          </a:p>
        </p:txBody>
      </p:sp>
      <p:sp>
        <p:nvSpPr>
          <p:cNvPr id="159752" name="AutoShape 1032">
            <a:extLst>
              <a:ext uri="{FF2B5EF4-FFF2-40B4-BE49-F238E27FC236}">
                <a16:creationId xmlns:a16="http://schemas.microsoft.com/office/drawing/2014/main" id="{FB8DEC18-1AB7-4771-AA16-D07EBC6312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4529138"/>
            <a:ext cx="3032125" cy="587375"/>
          </a:xfrm>
          <a:prstGeom prst="wedgeRoundRectCallout">
            <a:avLst>
              <a:gd name="adj1" fmla="val 60106"/>
              <a:gd name="adj2" fmla="val -27648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Create a relationship:</a:t>
            </a:r>
          </a:p>
          <a:p>
            <a:pPr algn="l"/>
            <a:r>
              <a:rPr lang="en-US" altLang="en-US" sz="1000"/>
              <a:t>Drag 1-side field to m-side field (or opposite).</a:t>
            </a:r>
          </a:p>
          <a:p>
            <a:pPr algn="l"/>
            <a:r>
              <a:rPr lang="en-US" altLang="en-US" sz="1000"/>
              <a:t>Edit the relationship - Referential integrity!  </a:t>
            </a:r>
          </a:p>
        </p:txBody>
      </p:sp>
      <p:sp>
        <p:nvSpPr>
          <p:cNvPr id="159750" name="AutoShape 1030">
            <a:extLst>
              <a:ext uri="{FF2B5EF4-FFF2-40B4-BE49-F238E27FC236}">
                <a16:creationId xmlns:a16="http://schemas.microsoft.com/office/drawing/2014/main" id="{6BC05132-36C0-D037-E928-714D5672DC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5563" y="1050925"/>
            <a:ext cx="1822450" cy="422275"/>
          </a:xfrm>
          <a:prstGeom prst="wedgeRoundRectCallout">
            <a:avLst>
              <a:gd name="adj1" fmla="val -40681"/>
              <a:gd name="adj2" fmla="val 36202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Right-click in ER diagram. </a:t>
            </a:r>
          </a:p>
          <a:p>
            <a:pPr algn="l"/>
            <a:r>
              <a:rPr lang="en-US" altLang="en-US" sz="1000"/>
              <a:t>Select </a:t>
            </a:r>
            <a:r>
              <a:rPr lang="en-US" altLang="en-US" sz="1000" i="1"/>
              <a:t>Show Table</a:t>
            </a:r>
            <a:r>
              <a:rPr lang="en-US" altLang="en-US" sz="1000"/>
              <a:t>  </a:t>
            </a:r>
          </a:p>
        </p:txBody>
      </p:sp>
      <p:sp>
        <p:nvSpPr>
          <p:cNvPr id="159754" name="AutoShape 1034">
            <a:extLst>
              <a:ext uri="{FF2B5EF4-FFF2-40B4-BE49-F238E27FC236}">
                <a16:creationId xmlns:a16="http://schemas.microsoft.com/office/drawing/2014/main" id="{10BDEE55-17BA-31B6-274F-7287A2C89D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0650" y="3009900"/>
            <a:ext cx="863600" cy="257175"/>
          </a:xfrm>
          <a:prstGeom prst="wedgeRoundRectCallout">
            <a:avLst>
              <a:gd name="adj1" fmla="val 108639"/>
              <a:gd name="adj2" fmla="val -925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Primary key</a:t>
            </a:r>
          </a:p>
        </p:txBody>
      </p:sp>
      <p:sp>
        <p:nvSpPr>
          <p:cNvPr id="159755" name="AutoShape 1035">
            <a:extLst>
              <a:ext uri="{FF2B5EF4-FFF2-40B4-BE49-F238E27FC236}">
                <a16:creationId xmlns:a16="http://schemas.microsoft.com/office/drawing/2014/main" id="{7C0C59FF-76BD-2871-BF6E-C86C69CDE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6725" y="2252663"/>
            <a:ext cx="858838" cy="257175"/>
          </a:xfrm>
          <a:prstGeom prst="wedgeRoundRectCallout">
            <a:avLst>
              <a:gd name="adj1" fmla="val -35213"/>
              <a:gd name="adj2" fmla="val 33148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Foreign key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Text Box 2">
            <a:extLst>
              <a:ext uri="{FF2B5EF4-FFF2-40B4-BE49-F238E27FC236}">
                <a16:creationId xmlns:a16="http://schemas.microsoft.com/office/drawing/2014/main" id="{EBD74E2A-0542-6A48-CFAA-BD9FC284CD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2.4  Look-up fields</a:t>
            </a:r>
            <a:r>
              <a:rPr lang="da-DK" altLang="en-US" sz="1600" u="sng">
                <a:latin typeface="Arial" panose="020B0604020202020204" pitchFamily="34" charset="0"/>
              </a:rPr>
              <a:t>, enumeration type</a:t>
            </a:r>
            <a:endParaRPr lang="en-US" altLang="en-US" sz="1600" u="sng">
              <a:latin typeface="Arial" panose="020B0604020202020204" pitchFamily="34" charset="0"/>
            </a:endParaRPr>
          </a:p>
        </p:txBody>
      </p:sp>
      <p:pic>
        <p:nvPicPr>
          <p:cNvPr id="161805" name="Picture 13">
            <a:extLst>
              <a:ext uri="{FF2B5EF4-FFF2-40B4-BE49-F238E27FC236}">
                <a16:creationId xmlns:a16="http://schemas.microsoft.com/office/drawing/2014/main" id="{2C64CF4D-5FE7-C305-C04F-CA66CF3372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25" y="581025"/>
            <a:ext cx="2857500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1806" name="AutoShape 14">
            <a:extLst>
              <a:ext uri="{FF2B5EF4-FFF2-40B4-BE49-F238E27FC236}">
                <a16:creationId xmlns:a16="http://schemas.microsoft.com/office/drawing/2014/main" id="{CE769F34-E30A-9428-8A08-231C8D2147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5450" y="917575"/>
            <a:ext cx="1651000" cy="346075"/>
          </a:xfrm>
          <a:prstGeom prst="homePlate">
            <a:avLst>
              <a:gd name="adj" fmla="val 119266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600"/>
              <a:t>Desired result</a:t>
            </a:r>
          </a:p>
        </p:txBody>
      </p:sp>
      <p:sp>
        <p:nvSpPr>
          <p:cNvPr id="161807" name="AutoShape 15">
            <a:extLst>
              <a:ext uri="{FF2B5EF4-FFF2-40B4-BE49-F238E27FC236}">
                <a16:creationId xmlns:a16="http://schemas.microsoft.com/office/drawing/2014/main" id="{DD0CE3AF-2F09-053A-3D37-28F803E1BF63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1301751" y="1782762"/>
            <a:ext cx="863600" cy="346075"/>
          </a:xfrm>
          <a:prstGeom prst="homePlate">
            <a:avLst>
              <a:gd name="adj" fmla="val 62385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600"/>
              <a:t>How?  </a:t>
            </a:r>
          </a:p>
        </p:txBody>
      </p:sp>
      <p:sp>
        <p:nvSpPr>
          <p:cNvPr id="161808" name="AutoShape 16">
            <a:extLst>
              <a:ext uri="{FF2B5EF4-FFF2-40B4-BE49-F238E27FC236}">
                <a16:creationId xmlns:a16="http://schemas.microsoft.com/office/drawing/2014/main" id="{23BDE20A-8C37-B35C-D592-18FC7E2CED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2800" y="1577975"/>
            <a:ext cx="1584325" cy="422275"/>
          </a:xfrm>
          <a:prstGeom prst="wedgeRoundRectCallout">
            <a:avLst>
              <a:gd name="adj1" fmla="val 76852"/>
              <a:gd name="adj2" fmla="val -50750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l"/>
            <a:r>
              <a:rPr lang="da-DK" altLang="en-US" sz="1000"/>
              <a:t>AutoNumber: You get 1, 2, 3, 4. Don't worry.</a:t>
            </a:r>
            <a:endParaRPr lang="en-US" altLang="en-US" sz="1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35" name="Picture 3075">
            <a:extLst>
              <a:ext uri="{FF2B5EF4-FFF2-40B4-BE49-F238E27FC236}">
                <a16:creationId xmlns:a16="http://schemas.microsoft.com/office/drawing/2014/main" id="{B21C9920-AE44-BA73-FD18-123A82E36C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50" b="32787"/>
          <a:stretch>
            <a:fillRect/>
          </a:stretch>
        </p:blipFill>
        <p:spPr bwMode="auto">
          <a:xfrm>
            <a:off x="3333750" y="581025"/>
            <a:ext cx="4629150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2036" name="Picture 3076">
            <a:extLst>
              <a:ext uri="{FF2B5EF4-FFF2-40B4-BE49-F238E27FC236}">
                <a16:creationId xmlns:a16="http://schemas.microsoft.com/office/drawing/2014/main" id="{FBD45812-9BC5-7735-9F64-F972218808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1430338"/>
            <a:ext cx="4629150" cy="319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2037" name="AutoShape 3077">
            <a:extLst>
              <a:ext uri="{FF2B5EF4-FFF2-40B4-BE49-F238E27FC236}">
                <a16:creationId xmlns:a16="http://schemas.microsoft.com/office/drawing/2014/main" id="{8ED7535E-715C-7A2F-6662-CD9DAABE5D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4850" y="3667125"/>
            <a:ext cx="1041400" cy="561975"/>
          </a:xfrm>
          <a:prstGeom prst="wedgeRoundRectCallout">
            <a:avLst>
              <a:gd name="adj1" fmla="val -38264"/>
              <a:gd name="adj2" fmla="val -16017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pPr algn="l"/>
            <a:r>
              <a:rPr lang="en-US" altLang="en-US" sz="1000"/>
              <a:t>The values the</a:t>
            </a:r>
          </a:p>
          <a:p>
            <a:pPr algn="l"/>
            <a:r>
              <a:rPr lang="en-US" altLang="en-US" sz="1000"/>
              <a:t>user sees   </a:t>
            </a:r>
          </a:p>
        </p:txBody>
      </p:sp>
      <p:pic>
        <p:nvPicPr>
          <p:cNvPr id="172038" name="Picture 3078">
            <a:extLst>
              <a:ext uri="{FF2B5EF4-FFF2-40B4-BE49-F238E27FC236}">
                <a16:creationId xmlns:a16="http://schemas.microsoft.com/office/drawing/2014/main" id="{D2D4B153-5C60-8F7E-743D-750F14D73D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0" y="2889250"/>
            <a:ext cx="3895725" cy="330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2039" name="AutoShape 3079">
            <a:extLst>
              <a:ext uri="{FF2B5EF4-FFF2-40B4-BE49-F238E27FC236}">
                <a16:creationId xmlns:a16="http://schemas.microsoft.com/office/drawing/2014/main" id="{A065E593-C0AA-0BB0-D029-35A70E831C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5850" y="3965575"/>
            <a:ext cx="1454150" cy="422275"/>
          </a:xfrm>
          <a:prstGeom prst="wedgeRoundRectCallout">
            <a:avLst>
              <a:gd name="adj1" fmla="val -75111"/>
              <a:gd name="adj2" fmla="val 4586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To undo the Wizard:</a:t>
            </a:r>
          </a:p>
          <a:p>
            <a:pPr algn="l"/>
            <a:r>
              <a:rPr lang="en-US" altLang="en-US" sz="1000"/>
              <a:t>Change to Text Box  </a:t>
            </a:r>
          </a:p>
        </p:txBody>
      </p:sp>
      <p:sp>
        <p:nvSpPr>
          <p:cNvPr id="172040" name="AutoShape 3080">
            <a:extLst>
              <a:ext uri="{FF2B5EF4-FFF2-40B4-BE49-F238E27FC236}">
                <a16:creationId xmlns:a16="http://schemas.microsoft.com/office/drawing/2014/main" id="{C72C71CD-6D6C-A65B-8A2B-7A6BC6868D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3188" y="5651500"/>
            <a:ext cx="1117600" cy="587375"/>
          </a:xfrm>
          <a:prstGeom prst="wedgeRoundRectCallout">
            <a:avLst>
              <a:gd name="adj1" fmla="val -161931"/>
              <a:gd name="adj2" fmla="val -42972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User may enter</a:t>
            </a:r>
          </a:p>
          <a:p>
            <a:pPr algn="l"/>
            <a:r>
              <a:rPr lang="en-US" altLang="en-US" sz="1000"/>
              <a:t>anything.</a:t>
            </a:r>
          </a:p>
          <a:p>
            <a:pPr algn="l"/>
            <a:r>
              <a:rPr lang="en-US" altLang="en-US" sz="1000"/>
              <a:t>Should be </a:t>
            </a:r>
            <a:r>
              <a:rPr lang="en-US" altLang="en-US" sz="1000" i="1"/>
              <a:t>Yes</a:t>
            </a:r>
            <a:r>
              <a:rPr lang="en-US" altLang="en-US" sz="1000"/>
              <a:t>?</a:t>
            </a:r>
          </a:p>
        </p:txBody>
      </p:sp>
      <p:sp>
        <p:nvSpPr>
          <p:cNvPr id="172041" name="AutoShape 3081">
            <a:extLst>
              <a:ext uri="{FF2B5EF4-FFF2-40B4-BE49-F238E27FC236}">
                <a16:creationId xmlns:a16="http://schemas.microsoft.com/office/drawing/2014/main" id="{9583030B-75E4-20AA-5217-6ED7310CD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425" y="3667125"/>
            <a:ext cx="1041400" cy="561975"/>
          </a:xfrm>
          <a:prstGeom prst="wedgeRoundRectCallout">
            <a:avLst>
              <a:gd name="adj1" fmla="val 2898"/>
              <a:gd name="adj2" fmla="val -15960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pPr algn="l"/>
            <a:r>
              <a:rPr lang="en-US" altLang="en-US" sz="1000"/>
              <a:t>What to store</a:t>
            </a:r>
          </a:p>
          <a:p>
            <a:pPr algn="l"/>
            <a:r>
              <a:rPr lang="en-US" altLang="en-US" sz="1000"/>
              <a:t>in the table</a:t>
            </a:r>
          </a:p>
        </p:txBody>
      </p:sp>
      <p:sp>
        <p:nvSpPr>
          <p:cNvPr id="172042" name="AutoShape 3082">
            <a:extLst>
              <a:ext uri="{FF2B5EF4-FFF2-40B4-BE49-F238E27FC236}">
                <a16:creationId xmlns:a16="http://schemas.microsoft.com/office/drawing/2014/main" id="{6995AA55-3E0D-05E1-1798-7A2751B82E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581025"/>
            <a:ext cx="2038350" cy="549275"/>
          </a:xfrm>
          <a:prstGeom prst="homePlate">
            <a:avLst>
              <a:gd name="adj" fmla="val 92775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Table in design mode: </a:t>
            </a:r>
          </a:p>
          <a:p>
            <a:pPr algn="l"/>
            <a:r>
              <a:rPr lang="en-US" altLang="en-US" sz="1000"/>
              <a:t>Select </a:t>
            </a:r>
            <a:r>
              <a:rPr lang="en-US" altLang="en-US" sz="1000" i="1"/>
              <a:t>Paymethod -&gt; </a:t>
            </a:r>
          </a:p>
          <a:p>
            <a:pPr algn="l"/>
            <a:r>
              <a:rPr lang="en-US" altLang="en-US" sz="1000" i="1"/>
              <a:t>Data Type </a:t>
            </a:r>
            <a:r>
              <a:rPr lang="en-US" altLang="en-US" sz="1000"/>
              <a:t>-&gt; </a:t>
            </a:r>
            <a:r>
              <a:rPr lang="en-US" altLang="en-US" sz="1000" i="1"/>
              <a:t>Lookup Wizard</a:t>
            </a:r>
            <a:endParaRPr lang="en-US" altLang="en-US" sz="1000"/>
          </a:p>
        </p:txBody>
      </p:sp>
      <p:sp>
        <p:nvSpPr>
          <p:cNvPr id="172044" name="AutoShape 3084">
            <a:extLst>
              <a:ext uri="{FF2B5EF4-FFF2-40B4-BE49-F238E27FC236}">
                <a16:creationId xmlns:a16="http://schemas.microsoft.com/office/drawing/2014/main" id="{1E81F2D7-92E2-0F82-7A6A-7BD7351712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0163" y="4956175"/>
            <a:ext cx="1190625" cy="257175"/>
          </a:xfrm>
          <a:prstGeom prst="wedgeRoundRectCallout">
            <a:avLst>
              <a:gd name="adj1" fmla="val -31731"/>
              <a:gd name="adj2" fmla="val -15617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en-US" sz="1000"/>
              <a:t>Possible values 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80" name="Object 3172">
            <a:extLst>
              <a:ext uri="{FF2B5EF4-FFF2-40B4-BE49-F238E27FC236}">
                <a16:creationId xmlns:a16="http://schemas.microsoft.com/office/drawing/2014/main" id="{EF12AF2D-62DB-05BC-C176-22E7456585C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98775" y="2638425"/>
          <a:ext cx="4105275" cy="2562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billede" r:id="rId3" imgW="4105848" imgH="2561905" progId="Paint.Picture">
                  <p:embed/>
                </p:oleObj>
              </mc:Choice>
              <mc:Fallback>
                <p:oleObj name="Bitmapbillede" r:id="rId3" imgW="4105848" imgH="2561905" progId="Paint.Picture">
                  <p:embed/>
                  <p:pic>
                    <p:nvPicPr>
                      <p:cNvPr id="0" name="Object 31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8775" y="2638425"/>
                        <a:ext cx="4105275" cy="2562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082" name="Text Box 3074">
            <a:extLst>
              <a:ext uri="{FF2B5EF4-FFF2-40B4-BE49-F238E27FC236}">
                <a16:creationId xmlns:a16="http://schemas.microsoft.com/office/drawing/2014/main" id="{991807A5-0660-91E2-6449-EAC55750A7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2.5  Flight routes - shadow tables</a:t>
            </a:r>
          </a:p>
        </p:txBody>
      </p:sp>
      <p:sp>
        <p:nvSpPr>
          <p:cNvPr id="174142" name="Text Box 3134">
            <a:extLst>
              <a:ext uri="{FF2B5EF4-FFF2-40B4-BE49-F238E27FC236}">
                <a16:creationId xmlns:a16="http://schemas.microsoft.com/office/drawing/2014/main" id="{746EA109-4FAF-7B26-BEFA-683A1C1DC9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8525" y="649288"/>
            <a:ext cx="711200" cy="3333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sz="1400"/>
              <a:t>Route</a:t>
            </a:r>
          </a:p>
        </p:txBody>
      </p:sp>
      <p:sp>
        <p:nvSpPr>
          <p:cNvPr id="174143" name="Text Box 3135">
            <a:extLst>
              <a:ext uri="{FF2B5EF4-FFF2-40B4-BE49-F238E27FC236}">
                <a16:creationId xmlns:a16="http://schemas.microsoft.com/office/drawing/2014/main" id="{A274F467-6970-B305-74D6-2D46FFD2DE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6600" y="1550988"/>
            <a:ext cx="1035050" cy="4095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/>
          <a:p>
            <a:r>
              <a:rPr lang="en-US" altLang="en-US" sz="1400"/>
              <a:t>Leg</a:t>
            </a:r>
          </a:p>
        </p:txBody>
      </p:sp>
      <p:sp>
        <p:nvSpPr>
          <p:cNvPr id="174144" name="Text Box 3136">
            <a:extLst>
              <a:ext uri="{FF2B5EF4-FFF2-40B4-BE49-F238E27FC236}">
                <a16:creationId xmlns:a16="http://schemas.microsoft.com/office/drawing/2014/main" id="{277A2E0F-A567-1315-7E11-68ED20A537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263" y="1582738"/>
            <a:ext cx="646112" cy="3333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en-US" sz="1400"/>
              <a:t>City</a:t>
            </a:r>
          </a:p>
        </p:txBody>
      </p:sp>
      <p:grpSp>
        <p:nvGrpSpPr>
          <p:cNvPr id="174145" name="Group 3137">
            <a:extLst>
              <a:ext uri="{FF2B5EF4-FFF2-40B4-BE49-F238E27FC236}">
                <a16:creationId xmlns:a16="http://schemas.microsoft.com/office/drawing/2014/main" id="{8F48477A-877A-631F-5791-D949D5C73546}"/>
              </a:ext>
            </a:extLst>
          </p:cNvPr>
          <p:cNvGrpSpPr>
            <a:grpSpLocks/>
          </p:cNvGrpSpPr>
          <p:nvPr/>
        </p:nvGrpSpPr>
        <p:grpSpPr bwMode="auto">
          <a:xfrm rot="16200000" flipH="1">
            <a:off x="1842294" y="1769269"/>
            <a:ext cx="169862" cy="139700"/>
            <a:chOff x="1918" y="3762"/>
            <a:chExt cx="128" cy="106"/>
          </a:xfrm>
        </p:grpSpPr>
        <p:sp>
          <p:nvSpPr>
            <p:cNvPr id="174146" name="Line 3138">
              <a:extLst>
                <a:ext uri="{FF2B5EF4-FFF2-40B4-BE49-F238E27FC236}">
                  <a16:creationId xmlns:a16="http://schemas.microsoft.com/office/drawing/2014/main" id="{611ABE2B-F27F-F92D-8A61-8F6773F5D8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4147" name="Line 3139">
              <a:extLst>
                <a:ext uri="{FF2B5EF4-FFF2-40B4-BE49-F238E27FC236}">
                  <a16:creationId xmlns:a16="http://schemas.microsoft.com/office/drawing/2014/main" id="{4A14E430-8E08-BDFB-8524-F0B9B119EC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cxnSp>
        <p:nvCxnSpPr>
          <p:cNvPr id="174148" name="AutoShape 3140">
            <a:extLst>
              <a:ext uri="{FF2B5EF4-FFF2-40B4-BE49-F238E27FC236}">
                <a16:creationId xmlns:a16="http://schemas.microsoft.com/office/drawing/2014/main" id="{9A27E7F7-E8C4-EF7A-FA7D-69D227384E75}"/>
              </a:ext>
            </a:extLst>
          </p:cNvPr>
          <p:cNvCxnSpPr>
            <a:cxnSpLocks noChangeShapeType="1"/>
            <a:stCxn id="174142" idx="2"/>
            <a:endCxn id="174143" idx="0"/>
          </p:cNvCxnSpPr>
          <p:nvPr/>
        </p:nvCxnSpPr>
        <p:spPr bwMode="auto">
          <a:xfrm>
            <a:off x="2524125" y="996950"/>
            <a:ext cx="0" cy="5397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4149" name="Freeform 3141">
            <a:extLst>
              <a:ext uri="{FF2B5EF4-FFF2-40B4-BE49-F238E27FC236}">
                <a16:creationId xmlns:a16="http://schemas.microsoft.com/office/drawing/2014/main" id="{6737A7E4-A298-3EDC-CBCF-5CC2E638C43D}"/>
              </a:ext>
            </a:extLst>
          </p:cNvPr>
          <p:cNvSpPr>
            <a:spLocks/>
          </p:cNvSpPr>
          <p:nvPr/>
        </p:nvSpPr>
        <p:spPr bwMode="auto">
          <a:xfrm>
            <a:off x="2232025" y="1957388"/>
            <a:ext cx="325438" cy="265112"/>
          </a:xfrm>
          <a:custGeom>
            <a:avLst/>
            <a:gdLst>
              <a:gd name="T0" fmla="*/ 246 w 246"/>
              <a:gd name="T1" fmla="*/ 0 h 201"/>
              <a:gd name="T2" fmla="*/ 126 w 246"/>
              <a:gd name="T3" fmla="*/ 201 h 201"/>
              <a:gd name="T4" fmla="*/ 0 w 246"/>
              <a:gd name="T5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6" h="201">
                <a:moveTo>
                  <a:pt x="246" y="0"/>
                </a:moveTo>
                <a:cubicBezTo>
                  <a:pt x="246" y="123"/>
                  <a:pt x="204" y="201"/>
                  <a:pt x="126" y="201"/>
                </a:cubicBezTo>
                <a:cubicBezTo>
                  <a:pt x="48" y="201"/>
                  <a:pt x="3" y="117"/>
                  <a:pt x="0" y="0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74150" name="Line 3142">
            <a:extLst>
              <a:ext uri="{FF2B5EF4-FFF2-40B4-BE49-F238E27FC236}">
                <a16:creationId xmlns:a16="http://schemas.microsoft.com/office/drawing/2014/main" id="{BECDD316-D18B-B4DF-F68E-48F991934576}"/>
              </a:ext>
            </a:extLst>
          </p:cNvPr>
          <p:cNvSpPr>
            <a:spLocks noChangeShapeType="1"/>
          </p:cNvSpPr>
          <p:nvPr/>
        </p:nvSpPr>
        <p:spPr bwMode="auto">
          <a:xfrm>
            <a:off x="1235075" y="1677988"/>
            <a:ext cx="7715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74151" name="Line 3143">
            <a:extLst>
              <a:ext uri="{FF2B5EF4-FFF2-40B4-BE49-F238E27FC236}">
                <a16:creationId xmlns:a16="http://schemas.microsoft.com/office/drawing/2014/main" id="{528915A7-728F-0778-A8A6-C53F1A726BAD}"/>
              </a:ext>
            </a:extLst>
          </p:cNvPr>
          <p:cNvSpPr>
            <a:spLocks noChangeShapeType="1"/>
          </p:cNvSpPr>
          <p:nvPr/>
        </p:nvSpPr>
        <p:spPr bwMode="auto">
          <a:xfrm>
            <a:off x="1222375" y="1836738"/>
            <a:ext cx="784225" cy="63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grpSp>
        <p:nvGrpSpPr>
          <p:cNvPr id="174152" name="Group 3144">
            <a:extLst>
              <a:ext uri="{FF2B5EF4-FFF2-40B4-BE49-F238E27FC236}">
                <a16:creationId xmlns:a16="http://schemas.microsoft.com/office/drawing/2014/main" id="{3A33A392-5F63-C727-023A-60EA929B7ECB}"/>
              </a:ext>
            </a:extLst>
          </p:cNvPr>
          <p:cNvGrpSpPr>
            <a:grpSpLocks/>
          </p:cNvGrpSpPr>
          <p:nvPr/>
        </p:nvGrpSpPr>
        <p:grpSpPr bwMode="auto">
          <a:xfrm rot="16200000" flipH="1">
            <a:off x="1843087" y="1600201"/>
            <a:ext cx="168275" cy="139700"/>
            <a:chOff x="1918" y="3762"/>
            <a:chExt cx="128" cy="106"/>
          </a:xfrm>
        </p:grpSpPr>
        <p:sp>
          <p:nvSpPr>
            <p:cNvPr id="174153" name="Line 3145">
              <a:extLst>
                <a:ext uri="{FF2B5EF4-FFF2-40B4-BE49-F238E27FC236}">
                  <a16:creationId xmlns:a16="http://schemas.microsoft.com/office/drawing/2014/main" id="{592677AA-7432-CFCF-25D9-4F1F32A17A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4154" name="Line 3146">
              <a:extLst>
                <a:ext uri="{FF2B5EF4-FFF2-40B4-BE49-F238E27FC236}">
                  <a16:creationId xmlns:a16="http://schemas.microsoft.com/office/drawing/2014/main" id="{2E8A8162-89CB-3617-AB18-0ADFE23E02A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74155" name="Group 3147">
            <a:extLst>
              <a:ext uri="{FF2B5EF4-FFF2-40B4-BE49-F238E27FC236}">
                <a16:creationId xmlns:a16="http://schemas.microsoft.com/office/drawing/2014/main" id="{284F2156-6274-945A-BB1E-ACF362F69200}"/>
              </a:ext>
            </a:extLst>
          </p:cNvPr>
          <p:cNvGrpSpPr>
            <a:grpSpLocks/>
          </p:cNvGrpSpPr>
          <p:nvPr/>
        </p:nvGrpSpPr>
        <p:grpSpPr bwMode="auto">
          <a:xfrm>
            <a:off x="2439988" y="1403350"/>
            <a:ext cx="168275" cy="139700"/>
            <a:chOff x="1918" y="3762"/>
            <a:chExt cx="128" cy="106"/>
          </a:xfrm>
        </p:grpSpPr>
        <p:sp>
          <p:nvSpPr>
            <p:cNvPr id="174156" name="Line 3148">
              <a:extLst>
                <a:ext uri="{FF2B5EF4-FFF2-40B4-BE49-F238E27FC236}">
                  <a16:creationId xmlns:a16="http://schemas.microsoft.com/office/drawing/2014/main" id="{CB7485C6-75F0-604D-3174-E76CDABF12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4157" name="Line 3149">
              <a:extLst>
                <a:ext uri="{FF2B5EF4-FFF2-40B4-BE49-F238E27FC236}">
                  <a16:creationId xmlns:a16="http://schemas.microsoft.com/office/drawing/2014/main" id="{7D27DAEB-AADA-51C2-08E7-547FD39CC4C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174158" name="Text Box 3150">
            <a:extLst>
              <a:ext uri="{FF2B5EF4-FFF2-40B4-BE49-F238E27FC236}">
                <a16:creationId xmlns:a16="http://schemas.microsoft.com/office/drawing/2014/main" id="{4646D3F2-801A-7315-D29C-1F2BB566C1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6513" y="2073275"/>
            <a:ext cx="436562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l"/>
            <a:r>
              <a:rPr lang="en-US" altLang="en-US" sz="1400"/>
              <a:t>next</a:t>
            </a:r>
          </a:p>
        </p:txBody>
      </p:sp>
      <p:sp>
        <p:nvSpPr>
          <p:cNvPr id="174159" name="Text Box 3151">
            <a:extLst>
              <a:ext uri="{FF2B5EF4-FFF2-40B4-BE49-F238E27FC236}">
                <a16:creationId xmlns:a16="http://schemas.microsoft.com/office/drawing/2014/main" id="{EC056902-9B7C-0926-6C23-198E5EB12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7788" y="1381125"/>
            <a:ext cx="468312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en-US" altLang="en-US" sz="1400"/>
              <a:t>from</a:t>
            </a:r>
          </a:p>
        </p:txBody>
      </p:sp>
      <p:sp>
        <p:nvSpPr>
          <p:cNvPr id="174160" name="Text Box 3152">
            <a:extLst>
              <a:ext uri="{FF2B5EF4-FFF2-40B4-BE49-F238E27FC236}">
                <a16:creationId xmlns:a16="http://schemas.microsoft.com/office/drawing/2014/main" id="{27D8A892-340F-E4FA-95F3-925D0F2A0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2088" y="1844675"/>
            <a:ext cx="239712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en-US" altLang="en-US" sz="1400"/>
              <a:t>to</a:t>
            </a:r>
          </a:p>
        </p:txBody>
      </p:sp>
      <p:sp>
        <p:nvSpPr>
          <p:cNvPr id="174161" name="Text Box 3153">
            <a:extLst>
              <a:ext uri="{FF2B5EF4-FFF2-40B4-BE49-F238E27FC236}">
                <a16:creationId xmlns:a16="http://schemas.microsoft.com/office/drawing/2014/main" id="{C2C348C8-1609-0C2D-FD87-5291D0133A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8025" y="684213"/>
            <a:ext cx="1331913" cy="37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l"/>
            <a:r>
              <a:rPr lang="en-US" altLang="en-US" sz="1000" u="sng"/>
              <a:t>routeID</a:t>
            </a:r>
            <a:r>
              <a:rPr lang="en-US" altLang="en-US" sz="1000"/>
              <a:t>, mon, tue, </a:t>
            </a:r>
          </a:p>
          <a:p>
            <a:pPr algn="l"/>
            <a:r>
              <a:rPr lang="en-US" altLang="en-US" sz="1000"/>
              <a:t>wed, thu, fri, sat, sun</a:t>
            </a:r>
          </a:p>
        </p:txBody>
      </p:sp>
      <p:sp>
        <p:nvSpPr>
          <p:cNvPr id="174162" name="Text Box 3154">
            <a:extLst>
              <a:ext uri="{FF2B5EF4-FFF2-40B4-BE49-F238E27FC236}">
                <a16:creationId xmlns:a16="http://schemas.microsoft.com/office/drawing/2014/main" id="{B125DBC9-0776-13DB-80B5-DFF6A7850B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8025" y="1500188"/>
            <a:ext cx="126365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l"/>
            <a:r>
              <a:rPr lang="en-US" altLang="en-US" sz="1000" u="sng"/>
              <a:t>legID</a:t>
            </a:r>
            <a:r>
              <a:rPr lang="en-US" altLang="en-US" sz="1000"/>
              <a:t>, </a:t>
            </a:r>
          </a:p>
          <a:p>
            <a:pPr algn="l">
              <a:spcAft>
                <a:spcPct val="30000"/>
              </a:spcAft>
            </a:pPr>
            <a:r>
              <a:rPr lang="en-US" altLang="en-US" sz="1000"/>
              <a:t>route, next, from, to</a:t>
            </a:r>
          </a:p>
          <a:p>
            <a:pPr algn="l"/>
            <a:r>
              <a:rPr lang="en-US" altLang="en-US" sz="1000"/>
              <a:t>deptTime, arrTime,</a:t>
            </a:r>
          </a:p>
        </p:txBody>
      </p:sp>
      <p:sp>
        <p:nvSpPr>
          <p:cNvPr id="174163" name="Text Box 3155">
            <a:extLst>
              <a:ext uri="{FF2B5EF4-FFF2-40B4-BE49-F238E27FC236}">
                <a16:creationId xmlns:a16="http://schemas.microsoft.com/office/drawing/2014/main" id="{36A28CB3-DBA7-D7E5-5B9B-D054AD04E3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1093788"/>
            <a:ext cx="817562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en-US" altLang="en-US" sz="1000" u="sng"/>
              <a:t>cityID</a:t>
            </a:r>
            <a:r>
              <a:rPr lang="en-US" altLang="en-US" sz="1000"/>
              <a:t>, name</a:t>
            </a:r>
          </a:p>
        </p:txBody>
      </p:sp>
      <p:sp>
        <p:nvSpPr>
          <p:cNvPr id="174164" name="Line 3156">
            <a:extLst>
              <a:ext uri="{FF2B5EF4-FFF2-40B4-BE49-F238E27FC236}">
                <a16:creationId xmlns:a16="http://schemas.microsoft.com/office/drawing/2014/main" id="{50A5C650-F1D7-BD5F-3203-1D4D256810A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66750" y="1295400"/>
            <a:ext cx="114300" cy="3524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165" name="Line 3157">
            <a:extLst>
              <a:ext uri="{FF2B5EF4-FFF2-40B4-BE49-F238E27FC236}">
                <a16:creationId xmlns:a16="http://schemas.microsoft.com/office/drawing/2014/main" id="{2CFE2108-215A-B5A6-C830-5EACF3E87165}"/>
              </a:ext>
            </a:extLst>
          </p:cNvPr>
          <p:cNvSpPr>
            <a:spLocks noChangeShapeType="1"/>
          </p:cNvSpPr>
          <p:nvPr/>
        </p:nvSpPr>
        <p:spPr bwMode="auto">
          <a:xfrm>
            <a:off x="2800350" y="730250"/>
            <a:ext cx="355600" cy="88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166" name="Line 3158">
            <a:extLst>
              <a:ext uri="{FF2B5EF4-FFF2-40B4-BE49-F238E27FC236}">
                <a16:creationId xmlns:a16="http://schemas.microsoft.com/office/drawing/2014/main" id="{BB505D56-AE06-0F3B-FD6A-3B21AE2A9567}"/>
              </a:ext>
            </a:extLst>
          </p:cNvPr>
          <p:cNvSpPr>
            <a:spLocks noChangeShapeType="1"/>
          </p:cNvSpPr>
          <p:nvPr/>
        </p:nvSpPr>
        <p:spPr bwMode="auto">
          <a:xfrm>
            <a:off x="2898775" y="1771650"/>
            <a:ext cx="257175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167" name="Line 3159">
            <a:extLst>
              <a:ext uri="{FF2B5EF4-FFF2-40B4-BE49-F238E27FC236}">
                <a16:creationId xmlns:a16="http://schemas.microsoft.com/office/drawing/2014/main" id="{BB2282B9-3736-A239-038A-E9079CC65565}"/>
              </a:ext>
            </a:extLst>
          </p:cNvPr>
          <p:cNvSpPr>
            <a:spLocks noChangeShapeType="1"/>
          </p:cNvSpPr>
          <p:nvPr/>
        </p:nvSpPr>
        <p:spPr bwMode="auto">
          <a:xfrm>
            <a:off x="3270250" y="1851025"/>
            <a:ext cx="121920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en-GB"/>
          </a:p>
        </p:txBody>
      </p:sp>
      <p:grpSp>
        <p:nvGrpSpPr>
          <p:cNvPr id="174175" name="Group 3167">
            <a:extLst>
              <a:ext uri="{FF2B5EF4-FFF2-40B4-BE49-F238E27FC236}">
                <a16:creationId xmlns:a16="http://schemas.microsoft.com/office/drawing/2014/main" id="{E76A4BF6-56FD-7C88-AAEF-DE925CAA47A7}"/>
              </a:ext>
            </a:extLst>
          </p:cNvPr>
          <p:cNvGrpSpPr>
            <a:grpSpLocks/>
          </p:cNvGrpSpPr>
          <p:nvPr/>
        </p:nvGrpSpPr>
        <p:grpSpPr bwMode="auto">
          <a:xfrm>
            <a:off x="4873625" y="635000"/>
            <a:ext cx="2738438" cy="1463675"/>
            <a:chOff x="1606" y="2836"/>
            <a:chExt cx="1725" cy="922"/>
          </a:xfrm>
        </p:grpSpPr>
        <p:sp>
          <p:nvSpPr>
            <p:cNvPr id="174107" name="Text Box 3099">
              <a:extLst>
                <a:ext uri="{FF2B5EF4-FFF2-40B4-BE49-F238E27FC236}">
                  <a16:creationId xmlns:a16="http://schemas.microsoft.com/office/drawing/2014/main" id="{6A9A74A6-18C3-C816-7C4F-D0A22F7FCC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6" y="2836"/>
              <a:ext cx="1725" cy="92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algn="l">
                <a:tabLst>
                  <a:tab pos="1530350" algn="l"/>
                  <a:tab pos="2193925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algn="l">
                <a:tabLst>
                  <a:tab pos="1530350" algn="l"/>
                  <a:tab pos="2193925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algn="l">
                <a:tabLst>
                  <a:tab pos="1530350" algn="l"/>
                  <a:tab pos="2193925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algn="l">
                <a:tabLst>
                  <a:tab pos="1530350" algn="l"/>
                  <a:tab pos="2193925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algn="l">
                <a:tabLst>
                  <a:tab pos="1530350" algn="l"/>
                  <a:tab pos="2193925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530350" algn="l"/>
                  <a:tab pos="2193925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530350" algn="l"/>
                  <a:tab pos="2193925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530350" algn="l"/>
                  <a:tab pos="2193925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530350" algn="l"/>
                  <a:tab pos="2193925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1400">
                  <a:latin typeface="Arial" panose="020B0604020202020204" pitchFamily="34" charset="0"/>
                </a:rPr>
                <a:t>Route:</a:t>
              </a:r>
              <a:r>
                <a:rPr lang="en-US" altLang="en-US" sz="1400" b="0">
                  <a:latin typeface="Arial" panose="020B0604020202020204" pitchFamily="34" charset="0"/>
                </a:rPr>
                <a:t>  AA331. Mon, Wed</a:t>
              </a:r>
            </a:p>
            <a:p>
              <a:pPr>
                <a:lnSpc>
                  <a:spcPct val="120000"/>
                </a:lnSpc>
              </a:pPr>
              <a:r>
                <a:rPr lang="en-US" altLang="en-US" sz="1400" b="0">
                  <a:latin typeface="Arial" panose="020B0604020202020204" pitchFamily="34" charset="0"/>
                </a:rPr>
                <a:t>	Arr	Dep</a:t>
              </a:r>
            </a:p>
            <a:p>
              <a:pPr>
                <a:lnSpc>
                  <a:spcPct val="120000"/>
                </a:lnSpc>
              </a:pPr>
              <a:r>
                <a:rPr lang="en-US" altLang="en-US" sz="1400" b="0">
                  <a:latin typeface="Arial" panose="020B0604020202020204" pitchFamily="34" charset="0"/>
                </a:rPr>
                <a:t>Chicago		10:45</a:t>
              </a:r>
            </a:p>
            <a:p>
              <a:r>
                <a:rPr lang="en-US" altLang="en-US" sz="1400" b="0">
                  <a:latin typeface="Arial" panose="020B0604020202020204" pitchFamily="34" charset="0"/>
                </a:rPr>
                <a:t>Columbus	11:40	12:20</a:t>
              </a:r>
            </a:p>
            <a:p>
              <a:r>
                <a:rPr lang="en-US" altLang="en-US" sz="1400" b="0">
                  <a:latin typeface="Arial" panose="020B0604020202020204" pitchFamily="34" charset="0"/>
                </a:rPr>
                <a:t>Washington	13:30	14:15</a:t>
              </a:r>
            </a:p>
            <a:p>
              <a:r>
                <a:rPr lang="en-US" altLang="en-US" sz="1400" b="0">
                  <a:latin typeface="Arial" panose="020B0604020202020204" pitchFamily="34" charset="0"/>
                </a:rPr>
                <a:t>New York	15:10</a:t>
              </a:r>
            </a:p>
          </p:txBody>
        </p:sp>
        <p:sp>
          <p:nvSpPr>
            <p:cNvPr id="174172" name="Line 3164">
              <a:extLst>
                <a:ext uri="{FF2B5EF4-FFF2-40B4-BE49-F238E27FC236}">
                  <a16:creationId xmlns:a16="http://schemas.microsoft.com/office/drawing/2014/main" id="{0CF168DF-69EE-3FC7-DA0A-26DFB99A7C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06" y="3162"/>
              <a:ext cx="17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4173" name="Rectangle 3165">
              <a:extLst>
                <a:ext uri="{FF2B5EF4-FFF2-40B4-BE49-F238E27FC236}">
                  <a16:creationId xmlns:a16="http://schemas.microsoft.com/office/drawing/2014/main" id="{6C10B02B-1AA5-12DC-E02F-062425014F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3018"/>
              <a:ext cx="835" cy="74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4174" name="Line 3166">
              <a:extLst>
                <a:ext uri="{FF2B5EF4-FFF2-40B4-BE49-F238E27FC236}">
                  <a16:creationId xmlns:a16="http://schemas.microsoft.com/office/drawing/2014/main" id="{844F4E81-251A-1195-1FB0-613E169D42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34" y="3018"/>
              <a:ext cx="0" cy="7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174177" name="AutoShape 3169">
            <a:extLst>
              <a:ext uri="{FF2B5EF4-FFF2-40B4-BE49-F238E27FC236}">
                <a16:creationId xmlns:a16="http://schemas.microsoft.com/office/drawing/2014/main" id="{BE64A112-5C0D-C5FC-64B1-1A8BD94ADC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6925" y="5302250"/>
            <a:ext cx="2171700" cy="422275"/>
          </a:xfrm>
          <a:prstGeom prst="wedgeRoundRectCallout">
            <a:avLst>
              <a:gd name="adj1" fmla="val 20981"/>
              <a:gd name="adj2" fmla="val -23157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l"/>
            <a:r>
              <a:rPr lang="en-US" altLang="en-US" sz="1000"/>
              <a:t>Relationship between </a:t>
            </a:r>
            <a:r>
              <a:rPr lang="en-US" altLang="en-US" sz="1000" i="1"/>
              <a:t>Leg</a:t>
            </a:r>
            <a:r>
              <a:rPr lang="en-US" altLang="en-US" sz="1000"/>
              <a:t> and </a:t>
            </a:r>
            <a:r>
              <a:rPr lang="en-US" altLang="en-US" sz="1000" i="1"/>
              <a:t>Leg</a:t>
            </a:r>
            <a:r>
              <a:rPr lang="en-US" altLang="en-US" sz="1000"/>
              <a:t>: Shadow copy of </a:t>
            </a:r>
            <a:r>
              <a:rPr lang="en-US" altLang="en-US" sz="1000" i="1"/>
              <a:t>Leg</a:t>
            </a:r>
            <a:r>
              <a:rPr lang="en-US" altLang="en-US" sz="1000"/>
              <a:t>.</a:t>
            </a:r>
          </a:p>
        </p:txBody>
      </p:sp>
      <p:sp>
        <p:nvSpPr>
          <p:cNvPr id="174178" name="AutoShape 3170">
            <a:extLst>
              <a:ext uri="{FF2B5EF4-FFF2-40B4-BE49-F238E27FC236}">
                <a16:creationId xmlns:a16="http://schemas.microsoft.com/office/drawing/2014/main" id="{74626EC3-E5B6-4296-218E-876C6B59B3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2950" y="5302250"/>
            <a:ext cx="2259013" cy="422275"/>
          </a:xfrm>
          <a:prstGeom prst="wedgeRoundRectCallout">
            <a:avLst>
              <a:gd name="adj1" fmla="val 18375"/>
              <a:gd name="adj2" fmla="val -290602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l"/>
            <a:r>
              <a:rPr lang="en-US" altLang="en-US" sz="1000"/>
              <a:t>Two relationships between </a:t>
            </a:r>
            <a:r>
              <a:rPr lang="en-US" altLang="en-US" sz="1000" i="1"/>
              <a:t>City </a:t>
            </a:r>
            <a:r>
              <a:rPr lang="en-US" altLang="en-US" sz="1000"/>
              <a:t>and </a:t>
            </a:r>
            <a:r>
              <a:rPr lang="en-US" altLang="en-US" sz="1000" i="1"/>
              <a:t>Leg</a:t>
            </a:r>
            <a:r>
              <a:rPr lang="en-US" altLang="en-US" sz="1000"/>
              <a:t>: Shadow copy of </a:t>
            </a:r>
            <a:r>
              <a:rPr lang="en-US" altLang="en-US" sz="1000" i="1"/>
              <a:t>City</a:t>
            </a:r>
            <a:r>
              <a:rPr lang="en-US" altLang="en-US" sz="1000"/>
              <a:t>.</a:t>
            </a:r>
          </a:p>
        </p:txBody>
      </p:sp>
      <p:sp>
        <p:nvSpPr>
          <p:cNvPr id="174179" name="AutoShape 3171">
            <a:extLst>
              <a:ext uri="{FF2B5EF4-FFF2-40B4-BE49-F238E27FC236}">
                <a16:creationId xmlns:a16="http://schemas.microsoft.com/office/drawing/2014/main" id="{77D85A01-AC8F-1AA4-4C37-9BBC537186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850" y="4702175"/>
            <a:ext cx="1762125" cy="422275"/>
          </a:xfrm>
          <a:prstGeom prst="wedgeRoundRectCallout">
            <a:avLst>
              <a:gd name="adj1" fmla="val 86398"/>
              <a:gd name="adj2" fmla="val -27781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l"/>
            <a:r>
              <a:rPr lang="en-US" altLang="en-US" sz="1000"/>
              <a:t>Right-click -&gt; </a:t>
            </a:r>
            <a:r>
              <a:rPr lang="en-US" altLang="en-US" sz="1000" i="1"/>
              <a:t>Show table</a:t>
            </a:r>
            <a:r>
              <a:rPr lang="en-US" altLang="en-US" sz="1000"/>
              <a:t>.</a:t>
            </a:r>
          </a:p>
          <a:p>
            <a:pPr algn="l"/>
            <a:r>
              <a:rPr lang="en-US" altLang="en-US" sz="1000"/>
              <a:t>Show </a:t>
            </a:r>
            <a:r>
              <a:rPr lang="en-US" altLang="en-US" sz="1000" i="1"/>
              <a:t>City</a:t>
            </a:r>
            <a:r>
              <a:rPr lang="en-US" altLang="en-US" sz="1000"/>
              <a:t> once more.</a:t>
            </a:r>
          </a:p>
        </p:txBody>
      </p:sp>
      <p:sp>
        <p:nvSpPr>
          <p:cNvPr id="174181" name="Freeform 3173">
            <a:extLst>
              <a:ext uri="{FF2B5EF4-FFF2-40B4-BE49-F238E27FC236}">
                <a16:creationId xmlns:a16="http://schemas.microsoft.com/office/drawing/2014/main" id="{7E8A9D27-1CFB-2DDF-3361-DB0FB83E90D5}"/>
              </a:ext>
            </a:extLst>
          </p:cNvPr>
          <p:cNvSpPr>
            <a:spLocks/>
          </p:cNvSpPr>
          <p:nvPr/>
        </p:nvSpPr>
        <p:spPr bwMode="auto">
          <a:xfrm>
            <a:off x="6351588" y="1606550"/>
            <a:ext cx="1279525" cy="463550"/>
          </a:xfrm>
          <a:custGeom>
            <a:avLst/>
            <a:gdLst>
              <a:gd name="T0" fmla="*/ 711 w 806"/>
              <a:gd name="T1" fmla="*/ 8 h 292"/>
              <a:gd name="T2" fmla="*/ 715 w 806"/>
              <a:gd name="T3" fmla="*/ 152 h 292"/>
              <a:gd name="T4" fmla="*/ 119 w 806"/>
              <a:gd name="T5" fmla="*/ 284 h 292"/>
              <a:gd name="T6" fmla="*/ 107 w 806"/>
              <a:gd name="T7" fmla="*/ 144 h 292"/>
              <a:gd name="T8" fmla="*/ 711 w 806"/>
              <a:gd name="T9" fmla="*/ 8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6" h="292">
                <a:moveTo>
                  <a:pt x="711" y="8"/>
                </a:moveTo>
                <a:cubicBezTo>
                  <a:pt x="806" y="10"/>
                  <a:pt x="803" y="148"/>
                  <a:pt x="715" y="152"/>
                </a:cubicBezTo>
                <a:cubicBezTo>
                  <a:pt x="463" y="160"/>
                  <a:pt x="463" y="292"/>
                  <a:pt x="119" y="284"/>
                </a:cubicBezTo>
                <a:cubicBezTo>
                  <a:pt x="0" y="281"/>
                  <a:pt x="15" y="142"/>
                  <a:pt x="107" y="144"/>
                </a:cubicBezTo>
                <a:cubicBezTo>
                  <a:pt x="531" y="152"/>
                  <a:pt x="323" y="0"/>
                  <a:pt x="711" y="8"/>
                </a:cubicBezTo>
                <a:close/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174182" name="Text Box 3174">
            <a:extLst>
              <a:ext uri="{FF2B5EF4-FFF2-40B4-BE49-F238E27FC236}">
                <a16:creationId xmlns:a16="http://schemas.microsoft.com/office/drawing/2014/main" id="{1F4DF082-4864-AA92-D86C-D891925DEA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5088" y="1597025"/>
            <a:ext cx="506412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l"/>
            <a:r>
              <a:rPr lang="en-US" altLang="en-US" sz="1400"/>
              <a:t>A leg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8584</TotalTime>
  <Words>561</Words>
  <Application>Microsoft Office PowerPoint</Application>
  <PresentationFormat>On-screen Show (4:3)</PresentationFormat>
  <Paragraphs>146</Paragraphs>
  <Slides>9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Times New Roman</vt:lpstr>
      <vt:lpstr>Arial</vt:lpstr>
      <vt:lpstr>Blank Presentation</vt:lpstr>
      <vt:lpstr>Bitmap Image</vt:lpstr>
      <vt:lpstr>Bitmapbillede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CBS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SL</dc:creator>
  <cp:lastModifiedBy>Søren Lauesen</cp:lastModifiedBy>
  <cp:revision>127</cp:revision>
  <cp:lastPrinted>2002-05-23T04:13:51Z</cp:lastPrinted>
  <dcterms:created xsi:type="dcterms:W3CDTF">1998-09-07T20:07:06Z</dcterms:created>
  <dcterms:modified xsi:type="dcterms:W3CDTF">2023-01-25T18:10:38Z</dcterms:modified>
</cp:coreProperties>
</file>